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9" r:id="rId6"/>
    <p:sldId id="260" r:id="rId7"/>
    <p:sldId id="262" r:id="rId8"/>
    <p:sldId id="261" r:id="rId9"/>
    <p:sldId id="263" r:id="rId10"/>
    <p:sldId id="264" r:id="rId11"/>
    <p:sldId id="265" r:id="rId12"/>
    <p:sldId id="266" r:id="rId13"/>
    <p:sldId id="267" r:id="rId14"/>
    <p:sldId id="268" r:id="rId15"/>
    <p:sldId id="273" r:id="rId16"/>
    <p:sldId id="270" r:id="rId17"/>
    <p:sldId id="271" r:id="rId18"/>
    <p:sldId id="272" r:id="rId19"/>
  </p:sldIdLst>
  <p:sldSz cx="18288000" cy="10287000"/>
  <p:notesSz cx="6858000" cy="9144000"/>
  <p:embeddedFontLst>
    <p:embeddedFont>
      <p:font typeface="한컴 말랑말랑 Regular" panose="020F0303000000000000" pitchFamily="34" charset="-127"/>
      <p:regular r:id="rId21"/>
      <p:bold r:id="rId22"/>
      <p:italic r:id="rId23"/>
      <p:boldItalic r:id="rId24"/>
    </p:embeddedFont>
    <p:embeddedFont>
      <p:font typeface="맑은 고딕" panose="020B0503020000020004" pitchFamily="34" charset="-127"/>
      <p:regular r:id="rId25"/>
      <p:bold r:id="rId26"/>
    </p:embeddedFont>
    <p:embeddedFont>
      <p:font typeface="Cy Grotesk Wide Semi-Bold" pitchFamily="2" charset="0"/>
      <p:regular r:id="rId27"/>
      <p:bold r:id="rId28"/>
    </p:embeddedFont>
    <p:embeddedFont>
      <p:font typeface="DM Sans" pitchFamily="2" charset="0"/>
      <p:regular r:id="rId29"/>
      <p:bold r:id="rId30"/>
      <p:italic r:id="rId31"/>
      <p:boldItalic r:id="rId32"/>
    </p:embeddedFont>
    <p:embeddedFont>
      <p:font typeface="Garet Bold" pitchFamily="2" charset="0"/>
      <p:regular r:id="rId33"/>
      <p:bold r:id="rId34"/>
    </p:embeddedFont>
    <p:embeddedFont>
      <p:font typeface="Poppins" pitchFamily="2" charset="0"/>
      <p:regular r:id="rId35"/>
      <p:bold r:id="rId36"/>
      <p:italic r:id="rId37"/>
      <p:boldItalic r:id="rId38"/>
    </p:embeddedFont>
    <p:embeddedFont>
      <p:font typeface="Poppins Bold" pitchFamily="2"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79"/>
    <a:srgbClr val="28CD41"/>
    <a:srgbClr val="FFD441"/>
    <a:srgbClr val="FFD400"/>
    <a:srgbClr val="FFD579"/>
    <a:srgbClr val="FFFC00"/>
    <a:srgbClr val="FF2600"/>
    <a:srgbClr val="D81E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37" autoAdjust="0"/>
    <p:restoredTop sz="94629" autoAdjust="0"/>
  </p:normalViewPr>
  <p:slideViewPr>
    <p:cSldViewPr>
      <p:cViewPr varScale="1">
        <p:scale>
          <a:sx n="100" d="100"/>
          <a:sy n="100" d="100"/>
        </p:scale>
        <p:origin x="4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DBD14-0E22-49DC-8F3A-620EDE019E02}" type="datetimeFigureOut">
              <a:rPr lang="ko-KR" altLang="en-US" smtClean="0"/>
              <a:t>2024. 12. 6.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D35CE2-61EA-454F-A0D7-5AFCCB6B186B}" type="slidenum">
              <a:rPr lang="ko-KR" altLang="en-US" smtClean="0"/>
              <a:t>‹#›</a:t>
            </a:fld>
            <a:endParaRPr lang="ko-KR" altLang="en-US"/>
          </a:p>
        </p:txBody>
      </p:sp>
    </p:spTree>
    <p:extLst>
      <p:ext uri="{BB962C8B-B14F-4D97-AF65-F5344CB8AC3E}">
        <p14:creationId xmlns:p14="http://schemas.microsoft.com/office/powerpoint/2010/main" val="37289376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800" dirty="0">
                <a:solidFill>
                  <a:srgbClr val="000000"/>
                </a:solidFill>
                <a:effectLst/>
                <a:highlight>
                  <a:srgbClr val="FFFFFF"/>
                </a:highlight>
                <a:latin typeface="맑은 고딕" panose="020B0503020000020004" pitchFamily="34" charset="-127"/>
                <a:cs typeface="Times New Roman" panose="02020603050405020304" pitchFamily="18" charset="0"/>
              </a:rPr>
              <a:t>Hello, I'm </a:t>
            </a:r>
            <a:r>
              <a:rPr lang="en-US" altLang="ko-KR" sz="1800" dirty="0" err="1">
                <a:solidFill>
                  <a:srgbClr val="000000"/>
                </a:solidFill>
                <a:effectLst/>
                <a:highlight>
                  <a:srgbClr val="FFFFFF"/>
                </a:highlight>
                <a:latin typeface="맑은 고딕" panose="020B0503020000020004" pitchFamily="34" charset="-127"/>
                <a:cs typeface="Times New Roman" panose="02020603050405020304" pitchFamily="18" charset="0"/>
              </a:rPr>
              <a:t>seonung</a:t>
            </a:r>
            <a:r>
              <a:rPr lang="en-US" altLang="ko-KR" sz="1800" dirty="0">
                <a:solidFill>
                  <a:srgbClr val="000000"/>
                </a:solidFill>
                <a:effectLst/>
                <a:highlight>
                  <a:srgbClr val="FFFFFF"/>
                </a:highlight>
                <a:latin typeface="맑은 고딕" panose="020B0503020000020004" pitchFamily="34" charset="-127"/>
                <a:cs typeface="Times New Roman" panose="02020603050405020304" pitchFamily="18" charset="0"/>
              </a:rPr>
              <a:t>-ha from the computer software department in charge of the presentation. Let me start the presentation. </a:t>
            </a:r>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a:t>
            </a:fld>
            <a:endParaRPr lang="ko-KR" altLang="en-US"/>
          </a:p>
        </p:txBody>
      </p:sp>
    </p:spTree>
    <p:extLst>
      <p:ext uri="{BB962C8B-B14F-4D97-AF65-F5344CB8AC3E}">
        <p14:creationId xmlns:p14="http://schemas.microsoft.com/office/powerpoint/2010/main" val="306273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14</a:t>
            </a:fld>
            <a:endParaRPr lang="ko-KR" altLang="en-US"/>
          </a:p>
        </p:txBody>
      </p:sp>
    </p:spTree>
    <p:extLst>
      <p:ext uri="{BB962C8B-B14F-4D97-AF65-F5344CB8AC3E}">
        <p14:creationId xmlns:p14="http://schemas.microsoft.com/office/powerpoint/2010/main" val="176689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15</a:t>
            </a:fld>
            <a:endParaRPr lang="ko-KR" altLang="en-US"/>
          </a:p>
        </p:txBody>
      </p:sp>
    </p:spTree>
    <p:extLst>
      <p:ext uri="{BB962C8B-B14F-4D97-AF65-F5344CB8AC3E}">
        <p14:creationId xmlns:p14="http://schemas.microsoft.com/office/powerpoint/2010/main" val="61269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sz="1800" dirty="0"/>
          </a:p>
          <a:p>
            <a:pPr algn="just">
              <a:lnSpc>
                <a:spcPct val="120000"/>
              </a:lnSpc>
            </a:pPr>
            <a:r>
              <a:rPr lang="en-US" altLang="ko-KR" sz="1800" dirty="0">
                <a:solidFill>
                  <a:srgbClr val="000000"/>
                </a:solidFill>
                <a:effectLst/>
                <a:latin typeface="맑은 고딕" panose="020B0503020000020004" pitchFamily="34" charset="-127"/>
                <a:cs typeface="함초롬바탕"/>
              </a:rPr>
              <a:t>In conclusion, we have successfully integrated a 3D space into an online shopping website, providing users with a surprising experience. Our platform reimagines shopping as an exciting adventure, allowing users to explore a universe of products through an intuitive and visually captivating interface.</a:t>
            </a:r>
            <a:endParaRPr lang="ko-KR" altLang="ko-KR" sz="1800" dirty="0">
              <a:solidFill>
                <a:srgbClr val="000000"/>
              </a:solidFill>
              <a:effectLst/>
              <a:latin typeface="함초롬바탕"/>
              <a:cs typeface="굴림" panose="020B0600000101010101" pitchFamily="34" charset="-127"/>
            </a:endParaRPr>
          </a:p>
          <a:p>
            <a:pPr algn="just">
              <a:lnSpc>
                <a:spcPct val="120000"/>
              </a:lnSpc>
            </a:pPr>
            <a:r>
              <a:rPr lang="en-US" altLang="ko-KR" sz="1800" dirty="0">
                <a:solidFill>
                  <a:srgbClr val="000000"/>
                </a:solidFill>
                <a:effectLst/>
                <a:latin typeface="맑은 고딕" panose="020B0503020000020004" pitchFamily="34" charset="-127"/>
                <a:cs typeface="함초롬바탕"/>
              </a:rPr>
              <a:t>However, despite these achievements, we recognize several limitations that need to be addressed for further improvement.</a:t>
            </a:r>
            <a:endParaRPr lang="ko-KR" altLang="ko-KR" sz="1800" dirty="0">
              <a:solidFill>
                <a:srgbClr val="000000"/>
              </a:solidFill>
              <a:effectLst/>
              <a:latin typeface="함초롬바탕"/>
              <a:cs typeface="굴림" panose="020B0600000101010101" pitchFamily="34" charset="-127"/>
            </a:endParaRPr>
          </a:p>
          <a:p>
            <a:pPr algn="just">
              <a:lnSpc>
                <a:spcPct val="160000"/>
              </a:lnSpc>
            </a:pPr>
            <a:endParaRPr lang="en-US" altLang="ko-KR" sz="1800" dirty="0">
              <a:solidFill>
                <a:srgbClr val="000000"/>
              </a:solidFill>
              <a:effectLst/>
              <a:latin typeface="맑은 고딕" panose="020B0503020000020004" pitchFamily="34" charset="-127"/>
              <a:cs typeface="함초롬바탕"/>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Some challenges we faced include performance issues related to </a:t>
            </a:r>
            <a:r>
              <a:rPr lang="en-US" altLang="ko-KR" sz="1800" dirty="0" err="1">
                <a:solidFill>
                  <a:srgbClr val="000000"/>
                </a:solidFill>
                <a:effectLst/>
                <a:latin typeface="맑은 고딕" panose="020B0503020000020004" pitchFamily="34" charset="-127"/>
                <a:cs typeface="함초롬바탕"/>
              </a:rPr>
              <a:t>Three.js</a:t>
            </a:r>
            <a:r>
              <a:rPr lang="en-US" altLang="ko-KR" sz="1800" dirty="0">
                <a:solidFill>
                  <a:srgbClr val="000000"/>
                </a:solidFill>
                <a:effectLst/>
                <a:latin typeface="맑은 고딕" panose="020B0503020000020004" pitchFamily="34" charset="-127"/>
                <a:cs typeface="함초롬바탕"/>
              </a:rPr>
              <a:t>, which can impact rendering speed, and optimization problems with backend queries that have led to capacity issues on our AWS EC2 instances. These challenges have highlighted areas where we need to improve.</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굴림" panose="020B0600000101010101" pitchFamily="34" charset="-127"/>
              </a:rPr>
              <a:t> </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Moving forward, we plan to address these limitations by optimizing our </a:t>
            </a:r>
            <a:r>
              <a:rPr lang="en-US" altLang="ko-KR" sz="1800" dirty="0" err="1">
                <a:solidFill>
                  <a:srgbClr val="000000"/>
                </a:solidFill>
                <a:effectLst/>
                <a:latin typeface="맑은 고딕" panose="020B0503020000020004" pitchFamily="34" charset="-127"/>
                <a:cs typeface="함초롬바탕"/>
              </a:rPr>
              <a:t>Three.js</a:t>
            </a:r>
            <a:r>
              <a:rPr lang="en-US" altLang="ko-KR" sz="1800" dirty="0">
                <a:solidFill>
                  <a:srgbClr val="000000"/>
                </a:solidFill>
                <a:effectLst/>
                <a:latin typeface="맑은 고딕" panose="020B0503020000020004" pitchFamily="34" charset="-127"/>
                <a:cs typeface="함초롬바탕"/>
              </a:rPr>
              <a:t> implementation to enhance performance, refining our backend queries for better efficiency, and exploring scalable solutions for our cloud infrastructure.</a:t>
            </a:r>
            <a:endParaRPr lang="ko-KR" altLang="ko-KR" sz="1800" dirty="0">
              <a:solidFill>
                <a:srgbClr val="000000"/>
              </a:solidFill>
              <a:effectLst/>
              <a:latin typeface="함초롬바탕"/>
              <a:cs typeface="굴림" panose="020B0600000101010101" pitchFamily="34" charset="-127"/>
            </a:endParaRPr>
          </a:p>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16</a:t>
            </a:fld>
            <a:endParaRPr lang="ko-KR" altLang="en-US"/>
          </a:p>
        </p:txBody>
      </p:sp>
    </p:spTree>
    <p:extLst>
      <p:ext uri="{BB962C8B-B14F-4D97-AF65-F5344CB8AC3E}">
        <p14:creationId xmlns:p14="http://schemas.microsoft.com/office/powerpoint/2010/main" val="246983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a:lnSpc>
                <a:spcPct val="160000"/>
              </a:lnSpc>
            </a:pPr>
            <a:r>
              <a:rPr lang="en-US" altLang="ko-KR" sz="1800" dirty="0">
                <a:solidFill>
                  <a:srgbClr val="000000"/>
                </a:solidFill>
                <a:effectLst/>
                <a:latin typeface="맑은 고딕" panose="020B0503020000020004" pitchFamily="34" charset="-127"/>
                <a:cs typeface="함초롬바탕"/>
              </a:rPr>
              <a:t>For last, the future plans of our project.</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굴림" panose="020B0600000101010101" pitchFamily="34" charset="-127"/>
              </a:rPr>
              <a:t> </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The first one is AI-Driven Recommendation System.</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we plan to introduce a recommendation system powered by AI. By connecting our products, or "stars," using AI algorithms, we will provide personalized product recommendations to users. This will help us tailor the shopping experience and improve customer satisfaction.</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굴림" panose="020B0600000101010101" pitchFamily="34" charset="-127"/>
              </a:rPr>
              <a:t> </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And the second one is Enhanced Admin Capabilities</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함초롬바탕"/>
              </a:rPr>
              <a:t>Lastly, we aim to strengthen the scalability of our project. While the platform currently supports a limited range of products like refrigerators and TVs, as the number of registered products and categories grows, we plan to make "galaxy" creation more flexible. Admins will be able to create new galaxies and seamlessly integrate them into the existing platform, turning </a:t>
            </a:r>
            <a:r>
              <a:rPr lang="en-US" altLang="ko-KR" sz="1800" dirty="0" err="1">
                <a:solidFill>
                  <a:srgbClr val="000000"/>
                </a:solidFill>
                <a:effectLst/>
                <a:latin typeface="맑은 고딕" panose="020B0503020000020004" pitchFamily="34" charset="-127"/>
                <a:cs typeface="함초롬바탕"/>
              </a:rPr>
              <a:t>ShoppingNova</a:t>
            </a:r>
            <a:r>
              <a:rPr lang="en-US" altLang="ko-KR" sz="1800" dirty="0">
                <a:solidFill>
                  <a:srgbClr val="000000"/>
                </a:solidFill>
                <a:effectLst/>
                <a:latin typeface="맑은 고딕" panose="020B0503020000020004" pitchFamily="34" charset="-127"/>
                <a:cs typeface="함초롬바탕"/>
              </a:rPr>
              <a:t> into a dynamic and adaptable template system.</a:t>
            </a:r>
            <a:endParaRPr lang="ko-KR" altLang="ko-KR" sz="1800" dirty="0">
              <a:solidFill>
                <a:srgbClr val="000000"/>
              </a:solidFill>
              <a:effectLst/>
              <a:latin typeface="함초롬바탕"/>
              <a:cs typeface="굴림" panose="020B0600000101010101" pitchFamily="34" charset="-127"/>
            </a:endParaRPr>
          </a:p>
          <a:p>
            <a:pPr algn="just">
              <a:lnSpc>
                <a:spcPct val="160000"/>
              </a:lnSpc>
            </a:pPr>
            <a:r>
              <a:rPr lang="en-US" altLang="ko-KR" sz="1800" dirty="0">
                <a:solidFill>
                  <a:srgbClr val="000000"/>
                </a:solidFill>
                <a:effectLst/>
                <a:latin typeface="맑은 고딕" panose="020B0503020000020004" pitchFamily="34" charset="-127"/>
                <a:cs typeface="굴림" panose="020B0600000101010101" pitchFamily="34" charset="-127"/>
              </a:rPr>
              <a:t> </a:t>
            </a:r>
            <a:endParaRPr lang="ko-KR" altLang="ko-KR" sz="1800" dirty="0">
              <a:solidFill>
                <a:srgbClr val="000000"/>
              </a:solidFill>
              <a:effectLst/>
              <a:latin typeface="함초롬바탕"/>
              <a:cs typeface="굴림" panose="020B0600000101010101" pitchFamily="34" charset="-127"/>
            </a:endParaRPr>
          </a:p>
          <a:p>
            <a:r>
              <a:rPr lang="en-US" altLang="ko-KR" sz="1800" dirty="0">
                <a:effectLst/>
                <a:latin typeface="맑은 고딕" panose="020B0503020000020004" pitchFamily="34" charset="-127"/>
                <a:cs typeface="함초롬바탕"/>
              </a:rPr>
              <a:t>With these plans, we believe our platform will evolve into a more convenient, intelligent, and scalable ecosystem. Thank you. </a:t>
            </a:r>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17</a:t>
            </a:fld>
            <a:endParaRPr lang="ko-KR" altLang="en-US"/>
          </a:p>
        </p:txBody>
      </p:sp>
    </p:spTree>
    <p:extLst>
      <p:ext uri="{BB962C8B-B14F-4D97-AF65-F5344CB8AC3E}">
        <p14:creationId xmlns:p14="http://schemas.microsoft.com/office/powerpoint/2010/main" val="427223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Any Question?</a:t>
            </a:r>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18</a:t>
            </a:fld>
            <a:endParaRPr lang="ko-KR" altLang="en-US"/>
          </a:p>
        </p:txBody>
      </p:sp>
    </p:spTree>
    <p:extLst>
      <p:ext uri="{BB962C8B-B14F-4D97-AF65-F5344CB8AC3E}">
        <p14:creationId xmlns:p14="http://schemas.microsoft.com/office/powerpoint/2010/main" val="114244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My team worked on a project with a theme that combined online shopping and 3D space exploration. I believe that through this project, shopping can be a special experience, not just a transaction for customers.</a:t>
            </a:r>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3</a:t>
            </a:fld>
            <a:endParaRPr lang="ko-KR" altLang="en-US"/>
          </a:p>
        </p:txBody>
      </p:sp>
    </p:spTree>
    <p:extLst>
      <p:ext uri="{BB962C8B-B14F-4D97-AF65-F5344CB8AC3E}">
        <p14:creationId xmlns:p14="http://schemas.microsoft.com/office/powerpoint/2010/main" val="1154927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0000"/>
                </a:solidFill>
                <a:effectLst/>
                <a:highlight>
                  <a:srgbClr val="FFFFFF"/>
                </a:highlight>
                <a:latin typeface="맑은 고딕" panose="020B0503020000020004" pitchFamily="34" charset="-127"/>
                <a:cs typeface="굴림" panose="020B0600000101010101" pitchFamily="34" charset="-127"/>
              </a:rPr>
              <a:t>Our team consists of two back-end developers and two front-end developers. Our team's goal is to develop the traditional online environment to keep up with the latest web market trends.</a:t>
            </a:r>
            <a:endParaRPr lang="ko-KR" altLang="ko-KR" sz="1200" dirty="0">
              <a:solidFill>
                <a:srgbClr val="000000"/>
              </a:solidFill>
              <a:effectLst/>
              <a:latin typeface="함초롬바탕"/>
              <a:cs typeface="굴림" panose="020B0600000101010101" pitchFamily="34" charset="-127"/>
            </a:endParaRPr>
          </a:p>
          <a:p>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The motivation for the project started with the old-fashioned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uiux</a:t>
            </a: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 of the existing lg electronics website. We wanted to modernize the interface of this website. We wanted to create an interactive platform for our customers. Therefore, we integrated three-dimensional spaces to provide customers with an enjoyable shopping experience while exploring a virtual space world full of products, making shopping feel like an exciting experience.</a:t>
            </a:r>
            <a:r>
              <a:rPr lang="en-US" altLang="ko-KR" sz="1800" dirty="0">
                <a:solidFill>
                  <a:srgbClr val="000000"/>
                </a:solidFill>
                <a:effectLst/>
                <a:latin typeface="맑은 고딕" panose="020B0503020000020004" pitchFamily="34" charset="-127"/>
                <a:cs typeface="굴림" panose="020B0600000101010101" pitchFamily="34" charset="-127"/>
              </a:rPr>
              <a:t> </a:t>
            </a:r>
            <a:endParaRPr lang="ko-KR" altLang="ko-KR" sz="1800" dirty="0">
              <a:solidFill>
                <a:srgbClr val="000000"/>
              </a:solidFill>
              <a:effectLst/>
              <a:latin typeface="함초롬바탕"/>
              <a:cs typeface="굴림" panose="020B0600000101010101" pitchFamily="34" charset="-127"/>
            </a:endParaRPr>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4</a:t>
            </a:fld>
            <a:endParaRPr lang="ko-KR" altLang="en-US"/>
          </a:p>
        </p:txBody>
      </p:sp>
    </p:spTree>
    <p:extLst>
      <p:ext uri="{BB962C8B-B14F-4D97-AF65-F5344CB8AC3E}">
        <p14:creationId xmlns:p14="http://schemas.microsoft.com/office/powerpoint/2010/main" val="1512844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latin typeface="맑은 고딕" panose="020B0503020000020004" pitchFamily="34" charset="-127"/>
                <a:cs typeface="함초롬바탕"/>
              </a:rPr>
              <a:t>Now, let</a:t>
            </a:r>
            <a:r>
              <a:rPr lang="ko-KR" altLang="ko-KR" sz="1800" dirty="0">
                <a:solidFill>
                  <a:srgbClr val="000000"/>
                </a:solidFill>
                <a:effectLst/>
                <a:latin typeface="함초롬바탕"/>
                <a:ea typeface="맑은 고딕" panose="020B0503020000020004" pitchFamily="34" charset="-127"/>
                <a:cs typeface="함초롬바탕"/>
              </a:rPr>
              <a:t>’</a:t>
            </a:r>
            <a:r>
              <a:rPr lang="en-US" altLang="ko-KR" sz="1800" dirty="0">
                <a:solidFill>
                  <a:srgbClr val="000000"/>
                </a:solidFill>
                <a:effectLst/>
                <a:latin typeface="함초롬바탕"/>
                <a:ea typeface="맑은 고딕" panose="020B0503020000020004" pitchFamily="34" charset="-127"/>
                <a:cs typeface="함초롬바탕"/>
              </a:rPr>
              <a:t>s watch a short demo video that shows our platform in action.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800" dirty="0">
              <a:solidFill>
                <a:srgbClr val="000000"/>
              </a:solidFill>
              <a:effectLst/>
              <a:latin typeface="함초롬바탕"/>
              <a:ea typeface="맑은 고딕" panose="020B0503020000020004" pitchFamily="34" charset="-127"/>
              <a:cs typeface="굴림" panose="020B0600000101010101" pitchFamily="34" charset="-127"/>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When you click the 'Sign In' button in the header, the login page appears.</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From the login page, you can also navigate to the signup page.</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After a successful login, you will be directed to the main page, which displays the highest depth categories.</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Clicking on one of the categories allows you to view subcategories, and you can repeat the same action.</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The product list is represented by stars in a three-dimensional space.</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When you hover over a product, a product information popup will appear.</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Clicking on the star will take you to the detailed information page about that product.</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By clicking the 'Cart' button, users can add products to their cart.</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Lastly, on the cart page, users can see the products they have added to their cart.</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latinLnBrk="1">
              <a:spcAft>
                <a:spcPts val="800"/>
              </a:spcAft>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Users can also add or remove products from the cart.</a:t>
            </a:r>
            <a:endParaRPr lang="ko-KR" altLang="ko-KR" sz="1800" dirty="0">
              <a:solidFill>
                <a:srgbClr val="000000"/>
              </a:solidFill>
              <a:effectLst/>
              <a:latin typeface="함초롬바탕"/>
              <a:cs typeface="굴림" panose="020B0600000101010101" pitchFamily="34" charset="-127"/>
            </a:endParaRPr>
          </a:p>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5</a:t>
            </a:fld>
            <a:endParaRPr lang="ko-KR" altLang="en-US"/>
          </a:p>
        </p:txBody>
      </p:sp>
    </p:spTree>
    <p:extLst>
      <p:ext uri="{BB962C8B-B14F-4D97-AF65-F5344CB8AC3E}">
        <p14:creationId xmlns:p14="http://schemas.microsoft.com/office/powerpoint/2010/main" val="265520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latin typeface="맑은 고딕" panose="020B0503020000020004" pitchFamily="34" charset="-127"/>
                <a:cs typeface="함초롬바탕"/>
              </a:rPr>
              <a:t>Now, let</a:t>
            </a:r>
            <a:r>
              <a:rPr lang="ko-KR" altLang="ko-KR" sz="1800" dirty="0">
                <a:solidFill>
                  <a:srgbClr val="000000"/>
                </a:solidFill>
                <a:effectLst/>
                <a:latin typeface="함초롬바탕"/>
                <a:ea typeface="맑은 고딕" panose="020B0503020000020004" pitchFamily="34" charset="-127"/>
                <a:cs typeface="함초롬바탕"/>
              </a:rPr>
              <a:t>’</a:t>
            </a:r>
            <a:r>
              <a:rPr lang="en-US" altLang="ko-KR" sz="1800" dirty="0">
                <a:solidFill>
                  <a:srgbClr val="000000"/>
                </a:solidFill>
                <a:effectLst/>
                <a:latin typeface="함초롬바탕"/>
                <a:ea typeface="맑은 고딕" panose="020B0503020000020004" pitchFamily="34" charset="-127"/>
                <a:cs typeface="함초롬바탕"/>
              </a:rPr>
              <a:t>s dive into the details of our service.</a:t>
            </a:r>
            <a:endParaRPr lang="ko-KR" altLang="ko-KR" sz="1800" dirty="0">
              <a:solidFill>
                <a:srgbClr val="000000"/>
              </a:solidFill>
              <a:effectLst/>
              <a:latin typeface="함초롬바탕"/>
              <a:cs typeface="굴림" panose="020B0600000101010101" pitchFamily="34" charset="-127"/>
            </a:endParaRPr>
          </a:p>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6</a:t>
            </a:fld>
            <a:endParaRPr lang="ko-KR" altLang="en-US"/>
          </a:p>
        </p:txBody>
      </p:sp>
    </p:spTree>
    <p:extLst>
      <p:ext uri="{BB962C8B-B14F-4D97-AF65-F5344CB8AC3E}">
        <p14:creationId xmlns:p14="http://schemas.microsoft.com/office/powerpoint/2010/main" val="264085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Here is the integrated architecture of our services.</a:t>
            </a:r>
            <a:br>
              <a:rPr lang="en-US" altLang="ko-KR" sz="1800" dirty="0">
                <a:solidFill>
                  <a:srgbClr val="000000"/>
                </a:solidFill>
                <a:effectLst/>
                <a:latin typeface="맑은 고딕" panose="020B0503020000020004" pitchFamily="34" charset="-127"/>
                <a:cs typeface="굴림" panose="020B0600000101010101" pitchFamily="34" charset="-127"/>
              </a:rPr>
            </a:b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At the front end, the development was done using react and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vite</a:t>
            </a: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 It also used nginx for static web hosting.</a:t>
            </a:r>
            <a:br>
              <a:rPr lang="en-US" altLang="ko-KR" sz="1800" dirty="0">
                <a:solidFill>
                  <a:srgbClr val="000000"/>
                </a:solidFill>
                <a:effectLst/>
                <a:latin typeface="맑은 고딕" panose="020B0503020000020004" pitchFamily="34" charset="-127"/>
                <a:cs typeface="굴림" panose="020B0600000101010101" pitchFamily="34" charset="-127"/>
              </a:rPr>
            </a:br>
            <a:r>
              <a:rPr lang="en-US" altLang="ko-KR" sz="1800" dirty="0">
                <a:effectLst/>
                <a:latin typeface="맑은 고딕" panose="020B0503020000020004" pitchFamily="34" charset="-127"/>
                <a:cs typeface="함초롬바탕"/>
              </a:rPr>
              <a:t>we use Spring Boot, a lightweight and versatile framework that powers our application logic and API endpoints. The data about user, product managed in a MySQL database, providing a secure and structured storage solution.</a:t>
            </a:r>
            <a:br>
              <a:rPr lang="en-US" altLang="ko-KR" sz="1800" dirty="0">
                <a:solidFill>
                  <a:srgbClr val="000000"/>
                </a:solidFill>
                <a:effectLst/>
                <a:latin typeface="맑은 고딕" panose="020B0503020000020004" pitchFamily="34" charset="-127"/>
                <a:cs typeface="굴림" panose="020B0600000101010101" pitchFamily="34" charset="-127"/>
              </a:rPr>
            </a:b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The front-end and back-end are built and distributed in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aws</a:t>
            </a: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 ec2 instances, respectively.</a:t>
            </a:r>
            <a:br>
              <a:rPr lang="en-US" altLang="ko-KR" sz="1800" dirty="0">
                <a:solidFill>
                  <a:srgbClr val="000000"/>
                </a:solidFill>
                <a:effectLst/>
                <a:latin typeface="맑은 고딕" panose="020B0503020000020004" pitchFamily="34" charset="-127"/>
                <a:cs typeface="굴림" panose="020B0600000101010101" pitchFamily="34" charset="-127"/>
              </a:rPr>
            </a:b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We are also using aws3 to enable scalable media storage to host static files such as product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images.</a:t>
            </a:r>
            <a:r>
              <a:rPr lang="en-US" altLang="ko-KR" sz="1800" dirty="0" err="1">
                <a:solidFill>
                  <a:srgbClr val="000000"/>
                </a:solidFill>
                <a:effectLst/>
                <a:latin typeface="맑은 고딕" panose="020B0503020000020004" pitchFamily="34" charset="-127"/>
                <a:cs typeface="함초롬바탕"/>
              </a:rPr>
              <a:t>The</a:t>
            </a:r>
            <a:r>
              <a:rPr lang="en-US" altLang="ko-KR" sz="1800" dirty="0">
                <a:solidFill>
                  <a:srgbClr val="000000"/>
                </a:solidFill>
                <a:effectLst/>
                <a:latin typeface="맑은 고딕" panose="020B0503020000020004" pitchFamily="34" charset="-127"/>
                <a:cs typeface="함초롬바탕"/>
              </a:rPr>
              <a:t> frontend communicates with the backend through a RESTful API. This architecture ensures a clean separation of concerns, allowing each layer to operate independently while maintaining cohesive functionality.</a:t>
            </a:r>
            <a:endParaRPr lang="ko-KR" altLang="ko-KR" sz="1800" dirty="0">
              <a:solidFill>
                <a:srgbClr val="000000"/>
              </a:solidFill>
              <a:effectLst/>
              <a:latin typeface="함초롬바탕"/>
              <a:cs typeface="굴림" panose="020B0600000101010101" pitchFamily="34" charset="-127"/>
            </a:endParaRPr>
          </a:p>
          <a:p>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7</a:t>
            </a:fld>
            <a:endParaRPr lang="ko-KR" altLang="en-US"/>
          </a:p>
        </p:txBody>
      </p:sp>
    </p:spTree>
    <p:extLst>
      <p:ext uri="{BB962C8B-B14F-4D97-AF65-F5344CB8AC3E}">
        <p14:creationId xmlns:p14="http://schemas.microsoft.com/office/powerpoint/2010/main" val="333415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I'll continue with the description of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threejs</a:t>
            </a: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 We use </a:t>
            </a:r>
            <a:r>
              <a:rPr lang="en-US" altLang="ko-KR" sz="1800" dirty="0" err="1">
                <a:solidFill>
                  <a:srgbClr val="000000"/>
                </a:solidFill>
                <a:effectLst/>
                <a:highlight>
                  <a:srgbClr val="FFFFFF"/>
                </a:highlight>
                <a:latin typeface="맑은 고딕" panose="020B0503020000020004" pitchFamily="34" charset="-127"/>
                <a:cs typeface="굴림" panose="020B0600000101010101" pitchFamily="34" charset="-127"/>
              </a:rPr>
              <a:t>threejs</a:t>
            </a:r>
            <a:r>
              <a:rPr lang="en-US" altLang="ko-KR" sz="1800" dirty="0">
                <a:solidFill>
                  <a:srgbClr val="000000"/>
                </a:solidFill>
                <a:effectLst/>
                <a:highlight>
                  <a:srgbClr val="FFFFFF"/>
                </a:highlight>
                <a:latin typeface="맑은 고딕" panose="020B0503020000020004" pitchFamily="34" charset="-127"/>
                <a:cs typeface="굴림" panose="020B0600000101010101" pitchFamily="34" charset="-127"/>
              </a:rPr>
              <a:t>, which allows us to render 3d objects on the web, to integrate 3d space into our shopping mall. We're mapping categories to galaxies, commodities to stars, showing 3d space, and we wanted to give you the experience of exploring real space through dynamic camera movement.</a:t>
            </a:r>
            <a:endParaRPr lang="ko-KR" altLang="ko-KR" sz="1800" dirty="0">
              <a:solidFill>
                <a:srgbClr val="000000"/>
              </a:solidFill>
              <a:effectLst/>
              <a:latin typeface="함초롬바탕"/>
              <a:cs typeface="굴림" panose="020B0600000101010101" pitchFamily="34" charset="-127"/>
            </a:endParaRPr>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8</a:t>
            </a:fld>
            <a:endParaRPr lang="ko-KR" altLang="en-US"/>
          </a:p>
        </p:txBody>
      </p:sp>
    </p:spTree>
    <p:extLst>
      <p:ext uri="{BB962C8B-B14F-4D97-AF65-F5344CB8AC3E}">
        <p14:creationId xmlns:p14="http://schemas.microsoft.com/office/powerpoint/2010/main" val="59311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dirty="0">
                <a:solidFill>
                  <a:srgbClr val="000000"/>
                </a:solidFill>
                <a:effectLst/>
                <a:latin typeface="맑은 고딕" panose="020B0503020000020004" pitchFamily="34" charset="-127"/>
                <a:cs typeface="함초롬바탕"/>
              </a:rPr>
              <a:t>The implementation of our UI/UX is centered around the space theme. Users can navigate through a 3D universe where products are represented as stars and celestial objects. This innovative approach not only makes shopping fun but also encourages exploration. We have designed intuitive controls that allow users to easily browse and interact with products, enhancing their overall experience.</a:t>
            </a:r>
            <a:endParaRPr lang="ko-KR" altLang="ko-KR" sz="1800" dirty="0">
              <a:solidFill>
                <a:srgbClr val="000000"/>
              </a:solidFill>
              <a:effectLst/>
              <a:latin typeface="함초롬바탕"/>
              <a:cs typeface="굴림" panose="020B0600000101010101" pitchFamily="34" charset="-127"/>
            </a:endParaRPr>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9</a:t>
            </a:fld>
            <a:endParaRPr lang="ko-KR" altLang="en-US"/>
          </a:p>
        </p:txBody>
      </p:sp>
    </p:spTree>
    <p:extLst>
      <p:ext uri="{BB962C8B-B14F-4D97-AF65-F5344CB8AC3E}">
        <p14:creationId xmlns:p14="http://schemas.microsoft.com/office/powerpoint/2010/main" val="1793103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a:t>
            </a:r>
            <a:endParaRPr kumimoji="1" lang="ko-KR" altLang="en-US" dirty="0"/>
          </a:p>
        </p:txBody>
      </p:sp>
      <p:sp>
        <p:nvSpPr>
          <p:cNvPr id="4" name="슬라이드 번호 개체 틀 3"/>
          <p:cNvSpPr>
            <a:spLocks noGrp="1"/>
          </p:cNvSpPr>
          <p:nvPr>
            <p:ph type="sldNum" sz="quarter" idx="5"/>
          </p:nvPr>
        </p:nvSpPr>
        <p:spPr/>
        <p:txBody>
          <a:bodyPr/>
          <a:lstStyle/>
          <a:p>
            <a:fld id="{A0D35CE2-61EA-454F-A0D7-5AFCCB6B186B}" type="slidenum">
              <a:rPr lang="ko-KR" altLang="en-US" smtClean="0"/>
              <a:t>10</a:t>
            </a:fld>
            <a:endParaRPr lang="ko-KR" altLang="en-US"/>
          </a:p>
        </p:txBody>
      </p:sp>
    </p:spTree>
    <p:extLst>
      <p:ext uri="{BB962C8B-B14F-4D97-AF65-F5344CB8AC3E}">
        <p14:creationId xmlns:p14="http://schemas.microsoft.com/office/powerpoint/2010/main" val="1369758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8" name="Freeform 2">
            <a:extLst>
              <a:ext uri="{FF2B5EF4-FFF2-40B4-BE49-F238E27FC236}">
                <a16:creationId xmlns:a16="http://schemas.microsoft.com/office/drawing/2014/main" id="{7182A9B8-602A-252F-49DE-D206C7269D65}"/>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3"/>
            <a:stretch>
              <a:fillRect t="-5555" b="-5555"/>
            </a:stretch>
          </a:blipFill>
          <a:ln w="9525">
            <a:noFill/>
          </a:ln>
        </p:spPr>
        <p:txBody>
          <a:bodyPr/>
          <a:lstStyle/>
          <a:p>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3.35.230.235/"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777190" y="2214574"/>
            <a:ext cx="1318931" cy="1342680"/>
          </a:xfrm>
          <a:custGeom>
            <a:avLst/>
            <a:gdLst/>
            <a:ahLst/>
            <a:cxnLst/>
            <a:rect l="l" t="t" r="r" b="b"/>
            <a:pathLst>
              <a:path w="1318931" h="1342680">
                <a:moveTo>
                  <a:pt x="0" y="0"/>
                </a:moveTo>
                <a:lnTo>
                  <a:pt x="1318932" y="0"/>
                </a:lnTo>
                <a:lnTo>
                  <a:pt x="1318932" y="1342680"/>
                </a:lnTo>
                <a:lnTo>
                  <a:pt x="0" y="1342680"/>
                </a:lnTo>
                <a:lnTo>
                  <a:pt x="0" y="0"/>
                </a:lnTo>
                <a:close/>
              </a:path>
            </a:pathLst>
          </a:custGeom>
          <a:blipFill>
            <a:blip r:embed="rId5"/>
            <a:stretch>
              <a:fillRect r="-821"/>
            </a:stretch>
          </a:blipFill>
        </p:spPr>
        <p:txBody>
          <a:bodyPr/>
          <a:lstStyle/>
          <a:p>
            <a:endParaRPr lang="ko-KR" altLang="en-US"/>
          </a:p>
        </p:txBody>
      </p:sp>
      <p:sp>
        <p:nvSpPr>
          <p:cNvPr id="5" name="Freeform 5"/>
          <p:cNvSpPr/>
          <p:nvPr/>
        </p:nvSpPr>
        <p:spPr>
          <a:xfrm rot="-1185208">
            <a:off x="1839818" y="7599182"/>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6" name="TextBox 6"/>
          <p:cNvSpPr txBox="1"/>
          <p:nvPr/>
        </p:nvSpPr>
        <p:spPr>
          <a:xfrm>
            <a:off x="2107653" y="3747293"/>
            <a:ext cx="14072694" cy="1362552"/>
          </a:xfrm>
          <a:prstGeom prst="rect">
            <a:avLst/>
          </a:prstGeom>
          <a:effectLst>
            <a:glow rad="419100">
              <a:schemeClr val="accent1">
                <a:alpha val="40000"/>
              </a:schemeClr>
            </a:glow>
          </a:effectLst>
        </p:spPr>
        <p:txBody>
          <a:bodyPr lIns="0" tIns="0" rIns="0" bIns="0" rtlCol="0" anchor="t">
            <a:spAutoFit/>
          </a:bodyPr>
          <a:lstStyle/>
          <a:p>
            <a:pPr algn="ctr">
              <a:lnSpc>
                <a:spcPts val="11899"/>
              </a:lnSpc>
            </a:pPr>
            <a:r>
              <a:rPr lang="en-US" sz="8499" b="1" spc="756" dirty="0">
                <a:solidFill>
                  <a:srgbClr val="FFFFFF"/>
                </a:solidFill>
                <a:effectLst>
                  <a:glow rad="38100">
                    <a:schemeClr val="bg1"/>
                  </a:glow>
                  <a:outerShdw blurRad="266700" dist="50800" dir="5400000" algn="ctr" rotWithShape="0">
                    <a:schemeClr val="bg1">
                      <a:alpha val="90000"/>
                    </a:schemeClr>
                  </a:outerShdw>
                </a:effectLst>
                <a:latin typeface="Cy Grotesk Wide Semi-Bold"/>
                <a:ea typeface="Cy Grotesk Wide Semi-Bold"/>
                <a:cs typeface="Cy Grotesk Wide Semi-Bold"/>
                <a:sym typeface="Cy Grotesk Wide Semi-Bold"/>
              </a:rPr>
              <a:t>SHOPPING NOVA</a:t>
            </a:r>
          </a:p>
        </p:txBody>
      </p:sp>
      <p:sp>
        <p:nvSpPr>
          <p:cNvPr id="7" name="TextBox 7"/>
          <p:cNvSpPr txBox="1"/>
          <p:nvPr/>
        </p:nvSpPr>
        <p:spPr>
          <a:xfrm>
            <a:off x="1208620" y="6847835"/>
            <a:ext cx="4309734" cy="1054100"/>
          </a:xfrm>
          <a:prstGeom prst="rect">
            <a:avLst/>
          </a:prstGeom>
        </p:spPr>
        <p:txBody>
          <a:bodyPr lIns="0" tIns="0" rIns="0" bIns="0" rtlCol="0" anchor="t">
            <a:spAutoFit/>
          </a:bodyPr>
          <a:lstStyle/>
          <a:p>
            <a:pPr algn="l">
              <a:lnSpc>
                <a:spcPts val="2800"/>
              </a:lnSpc>
            </a:pPr>
            <a:r>
              <a:rPr lang="en-US" sz="2000" dirty="0">
                <a:solidFill>
                  <a:srgbClr val="FFFFFF"/>
                </a:solidFill>
                <a:latin typeface="DM Sans"/>
                <a:ea typeface="DM Sans"/>
                <a:cs typeface="DM Sans"/>
                <a:sym typeface="DM Sans"/>
              </a:rPr>
              <a:t>dept. Computer </a:t>
            </a:r>
            <a:r>
              <a:rPr lang="en-US" sz="2000" dirty="0" err="1">
                <a:solidFill>
                  <a:srgbClr val="FFFFFF"/>
                </a:solidFill>
                <a:latin typeface="DM Sans"/>
                <a:ea typeface="DM Sans"/>
                <a:cs typeface="DM Sans"/>
                <a:sym typeface="DM Sans"/>
              </a:rPr>
              <a:t>Softwareline</a:t>
            </a:r>
            <a:endParaRPr lang="en-US" sz="2000" dirty="0">
              <a:solidFill>
                <a:srgbClr val="FFFFFF"/>
              </a:solidFill>
              <a:latin typeface="DM Sans"/>
              <a:ea typeface="DM Sans"/>
              <a:cs typeface="DM Sans"/>
              <a:sym typeface="DM Sans"/>
            </a:endParaRPr>
          </a:p>
          <a:p>
            <a:pPr algn="l">
              <a:lnSpc>
                <a:spcPts val="2800"/>
              </a:lnSpc>
            </a:pPr>
            <a:r>
              <a:rPr lang="en-US" sz="2000" dirty="0">
                <a:solidFill>
                  <a:srgbClr val="FFFFFF"/>
                </a:solidFill>
                <a:latin typeface="DM Sans"/>
                <a:ea typeface="DM Sans"/>
                <a:cs typeface="DM Sans"/>
                <a:sym typeface="DM Sans"/>
              </a:rPr>
              <a:t>   </a:t>
            </a:r>
            <a:r>
              <a:rPr lang="en-US" sz="2000" dirty="0" err="1">
                <a:solidFill>
                  <a:srgbClr val="FFFFFF"/>
                </a:solidFill>
                <a:latin typeface="한컴 말랑말랑 Regular" panose="020F0303000000000000" pitchFamily="50" charset="-127"/>
                <a:ea typeface="한컴 말랑말랑 Regular" panose="020F0303000000000000" pitchFamily="50" charset="-127"/>
                <a:cs typeface="DM Sans"/>
                <a:sym typeface="DM Sans"/>
              </a:rPr>
              <a:t>홍성문</a:t>
            </a:r>
            <a:r>
              <a:rPr lang="en-US" sz="2000" dirty="0">
                <a:solidFill>
                  <a:srgbClr val="FFFFFF"/>
                </a:solidFill>
                <a:latin typeface="DM Sans"/>
                <a:ea typeface="DM Sans"/>
                <a:cs typeface="DM Sans"/>
                <a:sym typeface="DM Sans"/>
              </a:rPr>
              <a:t> (</a:t>
            </a:r>
            <a:r>
              <a:rPr lang="en-US" sz="2000" dirty="0" err="1">
                <a:solidFill>
                  <a:srgbClr val="FFFFFF"/>
                </a:solidFill>
                <a:latin typeface="DM Sans"/>
                <a:ea typeface="DM Sans"/>
                <a:cs typeface="DM Sans"/>
                <a:sym typeface="DM Sans"/>
              </a:rPr>
              <a:t>SungMun</a:t>
            </a:r>
            <a:r>
              <a:rPr lang="en-US" sz="2000" dirty="0">
                <a:solidFill>
                  <a:srgbClr val="FFFFFF"/>
                </a:solidFill>
                <a:latin typeface="DM Sans"/>
                <a:ea typeface="DM Sans"/>
                <a:cs typeface="DM Sans"/>
                <a:sym typeface="DM Sans"/>
              </a:rPr>
              <a:t> Hong)</a:t>
            </a:r>
          </a:p>
          <a:p>
            <a:pPr algn="l">
              <a:lnSpc>
                <a:spcPts val="2800"/>
              </a:lnSpc>
            </a:pPr>
            <a:r>
              <a:rPr lang="en-US" sz="2000" dirty="0">
                <a:solidFill>
                  <a:srgbClr val="FFFFFF"/>
                </a:solidFill>
                <a:latin typeface="DM Sans"/>
                <a:ea typeface="DM Sans"/>
                <a:cs typeface="DM Sans"/>
                <a:sym typeface="DM Sans"/>
              </a:rPr>
              <a:t>  </a:t>
            </a:r>
            <a:r>
              <a:rPr lang="en-US" sz="2000" dirty="0">
                <a:solidFill>
                  <a:srgbClr val="FFFFFF"/>
                </a:solidFill>
                <a:latin typeface="한컴 말랑말랑 Regular" panose="020F0303000000000000" pitchFamily="50" charset="-127"/>
                <a:ea typeface="한컴 말랑말랑 Regular" panose="020F0303000000000000" pitchFamily="50" charset="-127"/>
                <a:cs typeface="DM Sans"/>
                <a:sym typeface="DM Sans"/>
              </a:rPr>
              <a:t> </a:t>
            </a:r>
            <a:r>
              <a:rPr lang="en-US" sz="2000" dirty="0" err="1">
                <a:solidFill>
                  <a:srgbClr val="FFFFFF"/>
                </a:solidFill>
                <a:latin typeface="한컴 말랑말랑 Regular" panose="020F0303000000000000" pitchFamily="50" charset="-127"/>
                <a:ea typeface="한컴 말랑말랑 Regular" panose="020F0303000000000000" pitchFamily="50" charset="-127"/>
                <a:cs typeface="DM Sans"/>
                <a:sym typeface="DM Sans"/>
              </a:rPr>
              <a:t>하선웅</a:t>
            </a:r>
            <a:r>
              <a:rPr lang="en-US" sz="2000" dirty="0">
                <a:solidFill>
                  <a:srgbClr val="FFFFFF"/>
                </a:solidFill>
                <a:latin typeface="한컴 말랑말랑 Regular" panose="020F0303000000000000" pitchFamily="50" charset="-127"/>
                <a:ea typeface="한컴 말랑말랑 Regular" panose="020F0303000000000000" pitchFamily="50" charset="-127"/>
                <a:cs typeface="DM Sans"/>
                <a:sym typeface="DM Sans"/>
              </a:rPr>
              <a:t> </a:t>
            </a:r>
            <a:r>
              <a:rPr lang="en-US" sz="2000" dirty="0">
                <a:solidFill>
                  <a:srgbClr val="FFFFFF"/>
                </a:solidFill>
                <a:latin typeface="DM Sans"/>
                <a:ea typeface="DM Sans"/>
                <a:cs typeface="DM Sans"/>
                <a:sym typeface="DM Sans"/>
              </a:rPr>
              <a:t>(</a:t>
            </a:r>
            <a:r>
              <a:rPr lang="en-US" sz="2000" dirty="0" err="1">
                <a:solidFill>
                  <a:srgbClr val="FFFFFF"/>
                </a:solidFill>
                <a:latin typeface="DM Sans"/>
                <a:ea typeface="DM Sans"/>
                <a:cs typeface="DM Sans"/>
                <a:sym typeface="DM Sans"/>
              </a:rPr>
              <a:t>SeonWoong</a:t>
            </a:r>
            <a:r>
              <a:rPr lang="en-US" sz="2000" dirty="0">
                <a:solidFill>
                  <a:srgbClr val="FFFFFF"/>
                </a:solidFill>
                <a:latin typeface="DM Sans"/>
                <a:ea typeface="DM Sans"/>
                <a:cs typeface="DM Sans"/>
                <a:sym typeface="DM Sans"/>
              </a:rPr>
              <a:t> Ha)</a:t>
            </a:r>
          </a:p>
        </p:txBody>
      </p:sp>
      <p:sp>
        <p:nvSpPr>
          <p:cNvPr id="8" name="TextBox 8"/>
          <p:cNvSpPr txBox="1"/>
          <p:nvPr/>
        </p:nvSpPr>
        <p:spPr>
          <a:xfrm>
            <a:off x="1190625" y="8204200"/>
            <a:ext cx="4726725" cy="1054100"/>
          </a:xfrm>
          <a:prstGeom prst="rect">
            <a:avLst/>
          </a:prstGeom>
        </p:spPr>
        <p:txBody>
          <a:bodyPr lIns="0" tIns="0" rIns="0" bIns="0" rtlCol="0" anchor="t">
            <a:spAutoFit/>
          </a:bodyPr>
          <a:lstStyle/>
          <a:p>
            <a:pPr algn="l">
              <a:lnSpc>
                <a:spcPts val="2800"/>
              </a:lnSpc>
            </a:pPr>
            <a:r>
              <a:rPr lang="en-US" sz="2000" dirty="0">
                <a:solidFill>
                  <a:srgbClr val="FFFFFF"/>
                </a:solidFill>
                <a:latin typeface="DM Sans"/>
                <a:ea typeface="DM Sans"/>
                <a:cs typeface="DM Sans"/>
                <a:sym typeface="DM Sans"/>
              </a:rPr>
              <a:t>dept. Information System</a:t>
            </a:r>
          </a:p>
          <a:p>
            <a:pPr algn="l">
              <a:lnSpc>
                <a:spcPts val="2800"/>
              </a:lnSpc>
            </a:pPr>
            <a:r>
              <a:rPr lang="en-US" sz="2000" dirty="0">
                <a:solidFill>
                  <a:srgbClr val="FFFFFF"/>
                </a:solidFill>
                <a:latin typeface="DM Sans"/>
                <a:ea typeface="DM Sans"/>
                <a:cs typeface="DM Sans"/>
                <a:sym typeface="DM Sans"/>
              </a:rPr>
              <a:t>   </a:t>
            </a:r>
            <a:r>
              <a:rPr lang="en-US" sz="2000" dirty="0">
                <a:solidFill>
                  <a:srgbClr val="FFFFFF"/>
                </a:solidFill>
                <a:latin typeface="한컴 말랑말랑 Regular" panose="020F0303000000000000" pitchFamily="50" charset="-127"/>
                <a:ea typeface="한컴 말랑말랑 Regular" panose="020F0303000000000000" pitchFamily="50" charset="-127"/>
                <a:cs typeface="DM Sans"/>
                <a:sym typeface="DM Sans"/>
              </a:rPr>
              <a:t>정하은</a:t>
            </a:r>
            <a:r>
              <a:rPr lang="en-US" sz="2000" dirty="0">
                <a:solidFill>
                  <a:srgbClr val="FFFFFF"/>
                </a:solidFill>
                <a:latin typeface="DM Sans"/>
                <a:ea typeface="DM Sans"/>
                <a:cs typeface="DM Sans"/>
                <a:sym typeface="DM Sans"/>
              </a:rPr>
              <a:t> (</a:t>
            </a:r>
            <a:r>
              <a:rPr lang="en-US" sz="2000" dirty="0" err="1">
                <a:solidFill>
                  <a:srgbClr val="FFFFFF"/>
                </a:solidFill>
                <a:latin typeface="DM Sans"/>
                <a:ea typeface="DM Sans"/>
                <a:cs typeface="DM Sans"/>
                <a:sym typeface="DM Sans"/>
              </a:rPr>
              <a:t>HaEun</a:t>
            </a:r>
            <a:r>
              <a:rPr lang="en-US" sz="2000" dirty="0">
                <a:solidFill>
                  <a:srgbClr val="FFFFFF"/>
                </a:solidFill>
                <a:latin typeface="DM Sans"/>
                <a:ea typeface="DM Sans"/>
                <a:cs typeface="DM Sans"/>
                <a:sym typeface="DM Sans"/>
              </a:rPr>
              <a:t> Jung)</a:t>
            </a:r>
          </a:p>
          <a:p>
            <a:pPr algn="l">
              <a:lnSpc>
                <a:spcPts val="2800"/>
              </a:lnSpc>
            </a:pPr>
            <a:r>
              <a:rPr lang="en-US" sz="2000" dirty="0">
                <a:solidFill>
                  <a:srgbClr val="FFFFFF"/>
                </a:solidFill>
                <a:latin typeface="DM Sans"/>
                <a:ea typeface="DM Sans"/>
                <a:cs typeface="DM Sans"/>
                <a:sym typeface="DM Sans"/>
              </a:rPr>
              <a:t>   </a:t>
            </a:r>
            <a:r>
              <a:rPr lang="en-US" sz="2000" dirty="0" err="1">
                <a:solidFill>
                  <a:srgbClr val="FFFFFF"/>
                </a:solidFill>
                <a:latin typeface="한컴 말랑말랑 Regular" panose="020F0303000000000000" pitchFamily="50" charset="-127"/>
                <a:ea typeface="한컴 말랑말랑 Regular" panose="020F0303000000000000" pitchFamily="50" charset="-127"/>
                <a:cs typeface="DM Sans"/>
                <a:sym typeface="DM Sans"/>
              </a:rPr>
              <a:t>김건우</a:t>
            </a:r>
            <a:r>
              <a:rPr lang="en-US" sz="2000" dirty="0">
                <a:solidFill>
                  <a:srgbClr val="FFFFFF"/>
                </a:solidFill>
                <a:latin typeface="DM Sans"/>
                <a:ea typeface="DM Sans"/>
                <a:cs typeface="DM Sans"/>
                <a:sym typeface="DM Sans"/>
              </a:rPr>
              <a:t> (</a:t>
            </a:r>
            <a:r>
              <a:rPr lang="en-US" sz="2000" dirty="0" err="1">
                <a:solidFill>
                  <a:srgbClr val="FFFFFF"/>
                </a:solidFill>
                <a:latin typeface="DM Sans"/>
                <a:ea typeface="DM Sans"/>
                <a:cs typeface="DM Sans"/>
                <a:sym typeface="DM Sans"/>
              </a:rPr>
              <a:t>GeonU</a:t>
            </a:r>
            <a:r>
              <a:rPr lang="en-US" sz="2000" dirty="0">
                <a:solidFill>
                  <a:srgbClr val="FFFFFF"/>
                </a:solidFill>
                <a:latin typeface="DM Sans"/>
                <a:ea typeface="DM Sans"/>
                <a:cs typeface="DM Sans"/>
                <a:sym typeface="DM Sans"/>
              </a:rPr>
              <a:t> Kim)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5"/>
            <a:stretch>
              <a:fillRect r="-821"/>
            </a:stretch>
          </a:blipFill>
        </p:spPr>
        <p:txBody>
          <a:bodyPr/>
          <a:lstStyle/>
          <a:p>
            <a:endParaRPr lang="ko-KR" altLang="en-US"/>
          </a:p>
        </p:txBody>
      </p:sp>
      <p:grpSp>
        <p:nvGrpSpPr>
          <p:cNvPr id="5" name="Group 5"/>
          <p:cNvGrpSpPr/>
          <p:nvPr/>
        </p:nvGrpSpPr>
        <p:grpSpPr>
          <a:xfrm>
            <a:off x="1100091" y="4348549"/>
            <a:ext cx="7703389" cy="4413751"/>
            <a:chOff x="0" y="0"/>
            <a:chExt cx="2028876" cy="1162469"/>
          </a:xfrm>
        </p:grpSpPr>
        <p:sp>
          <p:nvSpPr>
            <p:cNvPr id="6" name="Freeform 6"/>
            <p:cNvSpPr/>
            <p:nvPr/>
          </p:nvSpPr>
          <p:spPr>
            <a:xfrm>
              <a:off x="0" y="0"/>
              <a:ext cx="2028876" cy="1162469"/>
            </a:xfrm>
            <a:custGeom>
              <a:avLst/>
              <a:gdLst/>
              <a:ahLst/>
              <a:cxnLst/>
              <a:rect l="l" t="t" r="r" b="b"/>
              <a:pathLst>
                <a:path w="2028876" h="1162469">
                  <a:moveTo>
                    <a:pt x="0" y="0"/>
                  </a:moveTo>
                  <a:lnTo>
                    <a:pt x="2028876" y="0"/>
                  </a:lnTo>
                  <a:lnTo>
                    <a:pt x="2028876" y="1162469"/>
                  </a:lnTo>
                  <a:lnTo>
                    <a:pt x="0" y="1162469"/>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7" name="TextBox 7"/>
            <p:cNvSpPr txBox="1"/>
            <p:nvPr/>
          </p:nvSpPr>
          <p:spPr>
            <a:xfrm>
              <a:off x="0" y="9525"/>
              <a:ext cx="2028876" cy="1152944"/>
            </a:xfrm>
            <a:prstGeom prst="rect">
              <a:avLst/>
            </a:prstGeom>
          </p:spPr>
          <p:txBody>
            <a:bodyPr lIns="50800" tIns="50800" rIns="50800" bIns="50800" rtlCol="0" anchor="ctr"/>
            <a:lstStyle/>
            <a:p>
              <a:pPr algn="ctr">
                <a:lnSpc>
                  <a:spcPts val="2419"/>
                </a:lnSpc>
              </a:pPr>
              <a:endParaRPr/>
            </a:p>
          </p:txBody>
        </p:sp>
      </p:grpSp>
      <p:sp>
        <p:nvSpPr>
          <p:cNvPr id="8" name="Freeform 8"/>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10" name="Freeform 10"/>
          <p:cNvSpPr/>
          <p:nvPr/>
        </p:nvSpPr>
        <p:spPr>
          <a:xfrm rot="-1185208">
            <a:off x="10950084" y="6002590"/>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sp>
        <p:nvSpPr>
          <p:cNvPr id="12" name="Freeform 12"/>
          <p:cNvSpPr/>
          <p:nvPr/>
        </p:nvSpPr>
        <p:spPr>
          <a:xfrm>
            <a:off x="1259485" y="4531791"/>
            <a:ext cx="7384601" cy="4024607"/>
          </a:xfrm>
          <a:custGeom>
            <a:avLst/>
            <a:gdLst/>
            <a:ahLst/>
            <a:cxnLst/>
            <a:rect l="l" t="t" r="r" b="b"/>
            <a:pathLst>
              <a:path w="7384601" h="4024607">
                <a:moveTo>
                  <a:pt x="0" y="0"/>
                </a:moveTo>
                <a:lnTo>
                  <a:pt x="7384601" y="0"/>
                </a:lnTo>
                <a:lnTo>
                  <a:pt x="7384601" y="4024608"/>
                </a:lnTo>
                <a:lnTo>
                  <a:pt x="0" y="4024608"/>
                </a:lnTo>
                <a:lnTo>
                  <a:pt x="0" y="0"/>
                </a:lnTo>
                <a:close/>
              </a:path>
            </a:pathLst>
          </a:custGeom>
          <a:blipFill>
            <a:blip r:embed="rId6"/>
            <a:stretch>
              <a:fillRect/>
            </a:stretch>
          </a:blipFill>
        </p:spPr>
        <p:txBody>
          <a:bodyPr/>
          <a:lstStyle/>
          <a:p>
            <a:endParaRPr lang="ko-KR" altLang="en-US"/>
          </a:p>
        </p:txBody>
      </p:sp>
      <p:sp>
        <p:nvSpPr>
          <p:cNvPr id="13" name="Freeform 13"/>
          <p:cNvSpPr/>
          <p:nvPr/>
        </p:nvSpPr>
        <p:spPr>
          <a:xfrm>
            <a:off x="9706945" y="4531791"/>
            <a:ext cx="7401321" cy="4033720"/>
          </a:xfrm>
          <a:custGeom>
            <a:avLst/>
            <a:gdLst/>
            <a:ahLst/>
            <a:cxnLst/>
            <a:rect l="l" t="t" r="r" b="b"/>
            <a:pathLst>
              <a:path w="7401321" h="4033720">
                <a:moveTo>
                  <a:pt x="0" y="0"/>
                </a:moveTo>
                <a:lnTo>
                  <a:pt x="7401321" y="0"/>
                </a:lnTo>
                <a:lnTo>
                  <a:pt x="7401321" y="4033720"/>
                </a:lnTo>
                <a:lnTo>
                  <a:pt x="0" y="4033720"/>
                </a:lnTo>
                <a:lnTo>
                  <a:pt x="0" y="0"/>
                </a:lnTo>
                <a:close/>
              </a:path>
            </a:pathLst>
          </a:custGeom>
          <a:blipFill>
            <a:blip r:embed="rId7"/>
            <a:stretch>
              <a:fillRect/>
            </a:stretch>
          </a:blipFill>
        </p:spPr>
        <p:txBody>
          <a:bodyPr/>
          <a:lstStyle/>
          <a:p>
            <a:endParaRPr lang="ko-KR" altLang="en-US"/>
          </a:p>
        </p:txBody>
      </p:sp>
      <p:sp>
        <p:nvSpPr>
          <p:cNvPr id="14" name="TextBox 14"/>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5" name="TextBox 15"/>
          <p:cNvSpPr txBox="1"/>
          <p:nvPr/>
        </p:nvSpPr>
        <p:spPr>
          <a:xfrm>
            <a:off x="5086350" y="1331912"/>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IMPLEMENTATION</a:t>
            </a:r>
          </a:p>
        </p:txBody>
      </p:sp>
      <p:sp>
        <p:nvSpPr>
          <p:cNvPr id="17" name="TextBox 17"/>
          <p:cNvSpPr txBox="1"/>
          <p:nvPr/>
        </p:nvSpPr>
        <p:spPr>
          <a:xfrm>
            <a:off x="2624902" y="2863805"/>
            <a:ext cx="1921096"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Login Page</a:t>
            </a:r>
          </a:p>
        </p:txBody>
      </p:sp>
      <p:sp>
        <p:nvSpPr>
          <p:cNvPr id="19" name="TextBox 19"/>
          <p:cNvSpPr txBox="1"/>
          <p:nvPr/>
        </p:nvSpPr>
        <p:spPr>
          <a:xfrm>
            <a:off x="11080723" y="2863805"/>
            <a:ext cx="1921096"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Sign Up Page</a:t>
            </a:r>
          </a:p>
        </p:txBody>
      </p:sp>
      <p:grpSp>
        <p:nvGrpSpPr>
          <p:cNvPr id="20" name="Group 20"/>
          <p:cNvGrpSpPr/>
          <p:nvPr/>
        </p:nvGrpSpPr>
        <p:grpSpPr>
          <a:xfrm>
            <a:off x="9555911" y="4341776"/>
            <a:ext cx="7703389" cy="4413751"/>
            <a:chOff x="0" y="0"/>
            <a:chExt cx="2028876" cy="1162469"/>
          </a:xfrm>
        </p:grpSpPr>
        <p:sp>
          <p:nvSpPr>
            <p:cNvPr id="21" name="Freeform 21"/>
            <p:cNvSpPr/>
            <p:nvPr/>
          </p:nvSpPr>
          <p:spPr>
            <a:xfrm>
              <a:off x="0" y="0"/>
              <a:ext cx="2028876" cy="1162469"/>
            </a:xfrm>
            <a:custGeom>
              <a:avLst/>
              <a:gdLst/>
              <a:ahLst/>
              <a:cxnLst/>
              <a:rect l="l" t="t" r="r" b="b"/>
              <a:pathLst>
                <a:path w="2028876" h="1162469">
                  <a:moveTo>
                    <a:pt x="0" y="0"/>
                  </a:moveTo>
                  <a:lnTo>
                    <a:pt x="2028876" y="0"/>
                  </a:lnTo>
                  <a:lnTo>
                    <a:pt x="2028876" y="1162469"/>
                  </a:lnTo>
                  <a:lnTo>
                    <a:pt x="0" y="1162469"/>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22" name="TextBox 22"/>
            <p:cNvSpPr txBox="1"/>
            <p:nvPr/>
          </p:nvSpPr>
          <p:spPr>
            <a:xfrm>
              <a:off x="0" y="9525"/>
              <a:ext cx="2028876" cy="1152944"/>
            </a:xfrm>
            <a:prstGeom prst="rect">
              <a:avLst/>
            </a:prstGeom>
          </p:spPr>
          <p:txBody>
            <a:bodyPr lIns="50800" tIns="50800" rIns="50800" bIns="50800" rtlCol="0" anchor="ctr"/>
            <a:lstStyle/>
            <a:p>
              <a:pPr algn="ctr">
                <a:lnSpc>
                  <a:spcPts val="2419"/>
                </a:lnSpc>
              </a:pPr>
              <a:endParaRPr/>
            </a:p>
          </p:txBody>
        </p:sp>
      </p:grpSp>
      <p:sp>
        <p:nvSpPr>
          <p:cNvPr id="23" name="Freeform 13">
            <a:extLst>
              <a:ext uri="{FF2B5EF4-FFF2-40B4-BE49-F238E27FC236}">
                <a16:creationId xmlns:a16="http://schemas.microsoft.com/office/drawing/2014/main" id="{D865948F-EDCC-0E59-635C-D988596A6E30}"/>
              </a:ext>
            </a:extLst>
          </p:cNvPr>
          <p:cNvSpPr/>
          <p:nvPr/>
        </p:nvSpPr>
        <p:spPr>
          <a:xfrm>
            <a:off x="1724875" y="2769288"/>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8"/>
            <a:stretch>
              <a:fillRect/>
            </a:stretch>
          </a:blipFill>
        </p:spPr>
        <p:txBody>
          <a:bodyPr/>
          <a:lstStyle/>
          <a:p>
            <a:endParaRPr lang="ko-KR" altLang="en-US"/>
          </a:p>
        </p:txBody>
      </p:sp>
      <p:sp>
        <p:nvSpPr>
          <p:cNvPr id="24" name="TextBox 14">
            <a:extLst>
              <a:ext uri="{FF2B5EF4-FFF2-40B4-BE49-F238E27FC236}">
                <a16:creationId xmlns:a16="http://schemas.microsoft.com/office/drawing/2014/main" id="{68A2187F-0D4B-0F85-D983-29EED6DA0C3D}"/>
              </a:ext>
            </a:extLst>
          </p:cNvPr>
          <p:cNvSpPr txBox="1"/>
          <p:nvPr/>
        </p:nvSpPr>
        <p:spPr>
          <a:xfrm>
            <a:off x="1841378" y="2510046"/>
            <a:ext cx="367286" cy="779059"/>
          </a:xfrm>
          <a:prstGeom prst="rect">
            <a:avLst/>
          </a:prstGeom>
        </p:spPr>
        <p:txBody>
          <a:bodyPr wrap="square"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1</a:t>
            </a:r>
          </a:p>
        </p:txBody>
      </p:sp>
      <p:sp>
        <p:nvSpPr>
          <p:cNvPr id="25" name="Freeform 13">
            <a:extLst>
              <a:ext uri="{FF2B5EF4-FFF2-40B4-BE49-F238E27FC236}">
                <a16:creationId xmlns:a16="http://schemas.microsoft.com/office/drawing/2014/main" id="{BC6762B9-E192-5E07-8953-06CD78EF5F12}"/>
              </a:ext>
            </a:extLst>
          </p:cNvPr>
          <p:cNvSpPr/>
          <p:nvPr/>
        </p:nvSpPr>
        <p:spPr>
          <a:xfrm>
            <a:off x="10232770" y="2794715"/>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8"/>
            <a:stretch>
              <a:fillRect/>
            </a:stretch>
          </a:blipFill>
        </p:spPr>
        <p:txBody>
          <a:bodyPr/>
          <a:lstStyle/>
          <a:p>
            <a:endParaRPr lang="ko-KR" altLang="en-US"/>
          </a:p>
        </p:txBody>
      </p:sp>
      <p:sp>
        <p:nvSpPr>
          <p:cNvPr id="26" name="TextBox 14">
            <a:extLst>
              <a:ext uri="{FF2B5EF4-FFF2-40B4-BE49-F238E27FC236}">
                <a16:creationId xmlns:a16="http://schemas.microsoft.com/office/drawing/2014/main" id="{D832923C-97CE-ABB1-BB1F-445E26CFCB26}"/>
              </a:ext>
            </a:extLst>
          </p:cNvPr>
          <p:cNvSpPr txBox="1"/>
          <p:nvPr/>
        </p:nvSpPr>
        <p:spPr>
          <a:xfrm>
            <a:off x="10349273" y="2535473"/>
            <a:ext cx="367286" cy="779059"/>
          </a:xfrm>
          <a:prstGeom prst="rect">
            <a:avLst/>
          </a:prstGeom>
        </p:spPr>
        <p:txBody>
          <a:bodyPr wrap="square"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59335" y="595182"/>
            <a:ext cx="1083796" cy="433518"/>
          </a:xfrm>
          <a:custGeom>
            <a:avLst/>
            <a:gdLst/>
            <a:ahLst/>
            <a:cxnLst/>
            <a:rect l="l" t="t" r="r" b="b"/>
            <a:pathLst>
              <a:path w="1083796" h="433518">
                <a:moveTo>
                  <a:pt x="0" y="0"/>
                </a:moveTo>
                <a:lnTo>
                  <a:pt x="1083795" y="0"/>
                </a:lnTo>
                <a:lnTo>
                  <a:pt x="1083795" y="433518"/>
                </a:lnTo>
                <a:lnTo>
                  <a:pt x="0" y="433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4"/>
            <a:stretch>
              <a:fillRect r="-821"/>
            </a:stretch>
          </a:blipFill>
        </p:spPr>
        <p:txBody>
          <a:bodyPr/>
          <a:lstStyle/>
          <a:p>
            <a:endParaRPr lang="ko-KR" altLang="en-US"/>
          </a:p>
        </p:txBody>
      </p:sp>
      <p:sp>
        <p:nvSpPr>
          <p:cNvPr id="5" name="Freeform 5"/>
          <p:cNvSpPr/>
          <p:nvPr/>
        </p:nvSpPr>
        <p:spPr>
          <a:xfrm>
            <a:off x="3493371" y="2505134"/>
            <a:ext cx="11301259" cy="6145060"/>
          </a:xfrm>
          <a:custGeom>
            <a:avLst/>
            <a:gdLst/>
            <a:ahLst/>
            <a:cxnLst/>
            <a:rect l="l" t="t" r="r" b="b"/>
            <a:pathLst>
              <a:path w="11301259" h="6145060">
                <a:moveTo>
                  <a:pt x="0" y="0"/>
                </a:moveTo>
                <a:lnTo>
                  <a:pt x="11301258" y="0"/>
                </a:lnTo>
                <a:lnTo>
                  <a:pt x="11301258" y="6145059"/>
                </a:lnTo>
                <a:lnTo>
                  <a:pt x="0" y="6145059"/>
                </a:lnTo>
                <a:lnTo>
                  <a:pt x="0" y="0"/>
                </a:lnTo>
                <a:close/>
              </a:path>
            </a:pathLst>
          </a:custGeom>
          <a:blipFill>
            <a:blip r:embed="rId5"/>
            <a:stretch>
              <a:fillRect/>
            </a:stretch>
          </a:blipFill>
        </p:spPr>
        <p:txBody>
          <a:bodyPr/>
          <a:lstStyle/>
          <a:p>
            <a:endParaRPr lang="ko-KR" altLang="en-US"/>
          </a:p>
        </p:txBody>
      </p:sp>
      <p:sp>
        <p:nvSpPr>
          <p:cNvPr id="6" name="Freeform 6"/>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4"/>
            <a:stretch>
              <a:fillRect r="-821"/>
            </a:stretch>
          </a:blipFill>
        </p:spPr>
        <p:txBody>
          <a:bodyPr/>
          <a:lstStyle/>
          <a:p>
            <a:endParaRPr lang="ko-KR" altLang="en-US"/>
          </a:p>
        </p:txBody>
      </p:sp>
      <p:sp>
        <p:nvSpPr>
          <p:cNvPr id="7" name="Freeform 7"/>
          <p:cNvSpPr/>
          <p:nvPr/>
        </p:nvSpPr>
        <p:spPr>
          <a:xfrm>
            <a:off x="7721192" y="1085850"/>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6"/>
            <a:stretch>
              <a:fillRect/>
            </a:stretch>
          </a:blipFill>
        </p:spPr>
        <p:txBody>
          <a:bodyPr/>
          <a:lstStyle/>
          <a:p>
            <a:endParaRPr lang="ko-KR" altLang="en-US"/>
          </a:p>
        </p:txBody>
      </p:sp>
      <p:sp>
        <p:nvSpPr>
          <p:cNvPr id="8" name="TextBox 8"/>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0" name="TextBox 10"/>
          <p:cNvSpPr txBox="1"/>
          <p:nvPr/>
        </p:nvSpPr>
        <p:spPr>
          <a:xfrm>
            <a:off x="7837695" y="836447"/>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3</a:t>
            </a:r>
          </a:p>
        </p:txBody>
      </p:sp>
      <p:sp>
        <p:nvSpPr>
          <p:cNvPr id="11" name="TextBox 11"/>
          <p:cNvSpPr txBox="1"/>
          <p:nvPr/>
        </p:nvSpPr>
        <p:spPr>
          <a:xfrm>
            <a:off x="8588562" y="1167259"/>
            <a:ext cx="1921096"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Main Page</a:t>
            </a:r>
          </a:p>
        </p:txBody>
      </p:sp>
      <p:grpSp>
        <p:nvGrpSpPr>
          <p:cNvPr id="12" name="Group 12"/>
          <p:cNvGrpSpPr/>
          <p:nvPr/>
        </p:nvGrpSpPr>
        <p:grpSpPr>
          <a:xfrm>
            <a:off x="3348347" y="2328811"/>
            <a:ext cx="11576753" cy="6511173"/>
            <a:chOff x="0" y="0"/>
            <a:chExt cx="3049021" cy="1714877"/>
          </a:xfrm>
        </p:grpSpPr>
        <p:sp>
          <p:nvSpPr>
            <p:cNvPr id="13" name="Freeform 13"/>
            <p:cNvSpPr/>
            <p:nvPr/>
          </p:nvSpPr>
          <p:spPr>
            <a:xfrm>
              <a:off x="0" y="0"/>
              <a:ext cx="3049021" cy="1714877"/>
            </a:xfrm>
            <a:custGeom>
              <a:avLst/>
              <a:gdLst/>
              <a:ahLst/>
              <a:cxnLst/>
              <a:rect l="l" t="t" r="r" b="b"/>
              <a:pathLst>
                <a:path w="3049021" h="1714877">
                  <a:moveTo>
                    <a:pt x="0" y="0"/>
                  </a:moveTo>
                  <a:lnTo>
                    <a:pt x="3049021" y="0"/>
                  </a:lnTo>
                  <a:lnTo>
                    <a:pt x="3049021" y="1714877"/>
                  </a:lnTo>
                  <a:lnTo>
                    <a:pt x="0" y="1714877"/>
                  </a:lnTo>
                  <a:close/>
                </a:path>
              </a:pathLst>
            </a:custGeom>
            <a:solidFill>
              <a:srgbClr val="000000">
                <a:alpha val="0"/>
              </a:srgbClr>
            </a:solidFill>
            <a:ln w="19050" cap="sq">
              <a:solidFill>
                <a:srgbClr val="FFFFFF"/>
              </a:solidFill>
              <a:prstDash val="solid"/>
              <a:miter/>
            </a:ln>
          </p:spPr>
          <p:txBody>
            <a:bodyPr/>
            <a:lstStyle/>
            <a:p>
              <a:endParaRPr lang="ko-KR" altLang="en-US" dirty="0"/>
            </a:p>
          </p:txBody>
        </p:sp>
        <p:sp>
          <p:nvSpPr>
            <p:cNvPr id="14" name="TextBox 14"/>
            <p:cNvSpPr txBox="1"/>
            <p:nvPr/>
          </p:nvSpPr>
          <p:spPr>
            <a:xfrm>
              <a:off x="0" y="9525"/>
              <a:ext cx="3049021" cy="1705352"/>
            </a:xfrm>
            <a:prstGeom prst="rect">
              <a:avLst/>
            </a:prstGeom>
          </p:spPr>
          <p:txBody>
            <a:bodyPr lIns="50800" tIns="50800" rIns="50800" bIns="50800" rtlCol="0" anchor="ctr"/>
            <a:lstStyle/>
            <a:p>
              <a:pPr algn="ctr">
                <a:lnSpc>
                  <a:spcPts val="2419"/>
                </a:lnSpc>
              </a:pPr>
              <a:endParaRPr/>
            </a:p>
          </p:txBody>
        </p:sp>
      </p:grpSp>
      <p:sp>
        <p:nvSpPr>
          <p:cNvPr id="15" name="TextBox 11">
            <a:extLst>
              <a:ext uri="{FF2B5EF4-FFF2-40B4-BE49-F238E27FC236}">
                <a16:creationId xmlns:a16="http://schemas.microsoft.com/office/drawing/2014/main" id="{C867DBD8-2FB1-5B93-2EBB-A7CA59DFA874}"/>
              </a:ext>
            </a:extLst>
          </p:cNvPr>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Implementation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4"/>
            <a:stretch>
              <a:fillRect r="-821"/>
            </a:stretch>
          </a:blipFill>
        </p:spPr>
        <p:txBody>
          <a:bodyPr/>
          <a:lstStyle/>
          <a:p>
            <a:endParaRPr lang="ko-KR" altLang="en-US"/>
          </a:p>
        </p:txBody>
      </p:sp>
      <p:sp>
        <p:nvSpPr>
          <p:cNvPr id="5" name="Freeform 5"/>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4"/>
            <a:stretch>
              <a:fillRect r="-821"/>
            </a:stretch>
          </a:blipFill>
        </p:spPr>
        <p:txBody>
          <a:bodyPr/>
          <a:lstStyle/>
          <a:p>
            <a:endParaRPr lang="ko-KR" altLang="en-US"/>
          </a:p>
        </p:txBody>
      </p:sp>
      <p:sp>
        <p:nvSpPr>
          <p:cNvPr id="6" name="Freeform 6"/>
          <p:cNvSpPr/>
          <p:nvPr/>
        </p:nvSpPr>
        <p:spPr>
          <a:xfrm>
            <a:off x="1863065" y="1749881"/>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5"/>
            <a:stretch>
              <a:fillRect/>
            </a:stretch>
          </a:blipFill>
        </p:spPr>
        <p:txBody>
          <a:bodyPr/>
          <a:lstStyle/>
          <a:p>
            <a:endParaRPr lang="ko-KR" altLang="en-US"/>
          </a:p>
        </p:txBody>
      </p:sp>
      <p:sp>
        <p:nvSpPr>
          <p:cNvPr id="7" name="Freeform 7"/>
          <p:cNvSpPr/>
          <p:nvPr/>
        </p:nvSpPr>
        <p:spPr>
          <a:xfrm>
            <a:off x="10318886" y="1749881"/>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5"/>
            <a:stretch>
              <a:fillRect/>
            </a:stretch>
          </a:blipFill>
        </p:spPr>
        <p:txBody>
          <a:bodyPr/>
          <a:lstStyle/>
          <a:p>
            <a:endParaRPr lang="ko-KR" altLang="en-US"/>
          </a:p>
        </p:txBody>
      </p:sp>
      <p:sp>
        <p:nvSpPr>
          <p:cNvPr id="8" name="Freeform 8"/>
          <p:cNvSpPr/>
          <p:nvPr/>
        </p:nvSpPr>
        <p:spPr>
          <a:xfrm>
            <a:off x="975934" y="3561794"/>
            <a:ext cx="7880312" cy="4236135"/>
          </a:xfrm>
          <a:custGeom>
            <a:avLst/>
            <a:gdLst/>
            <a:ahLst/>
            <a:cxnLst/>
            <a:rect l="l" t="t" r="r" b="b"/>
            <a:pathLst>
              <a:path w="7880312" h="4236135">
                <a:moveTo>
                  <a:pt x="0" y="0"/>
                </a:moveTo>
                <a:lnTo>
                  <a:pt x="7880312" y="0"/>
                </a:lnTo>
                <a:lnTo>
                  <a:pt x="7880312" y="4236136"/>
                </a:lnTo>
                <a:lnTo>
                  <a:pt x="0" y="4236136"/>
                </a:lnTo>
                <a:lnTo>
                  <a:pt x="0" y="0"/>
                </a:lnTo>
                <a:close/>
              </a:path>
            </a:pathLst>
          </a:custGeom>
          <a:blipFill>
            <a:blip r:embed="rId6"/>
            <a:stretch>
              <a:fillRect t="-1616"/>
            </a:stretch>
          </a:blipFill>
        </p:spPr>
        <p:txBody>
          <a:bodyPr/>
          <a:lstStyle/>
          <a:p>
            <a:endParaRPr lang="ko-KR" altLang="en-US"/>
          </a:p>
        </p:txBody>
      </p:sp>
      <p:sp>
        <p:nvSpPr>
          <p:cNvPr id="9" name="Freeform 9"/>
          <p:cNvSpPr/>
          <p:nvPr/>
        </p:nvSpPr>
        <p:spPr>
          <a:xfrm>
            <a:off x="9466576" y="3561794"/>
            <a:ext cx="7810669" cy="4256815"/>
          </a:xfrm>
          <a:custGeom>
            <a:avLst/>
            <a:gdLst/>
            <a:ahLst/>
            <a:cxnLst/>
            <a:rect l="l" t="t" r="r" b="b"/>
            <a:pathLst>
              <a:path w="7810669" h="4256815">
                <a:moveTo>
                  <a:pt x="0" y="0"/>
                </a:moveTo>
                <a:lnTo>
                  <a:pt x="7810669" y="0"/>
                </a:lnTo>
                <a:lnTo>
                  <a:pt x="7810669" y="4256815"/>
                </a:lnTo>
                <a:lnTo>
                  <a:pt x="0" y="4256815"/>
                </a:lnTo>
                <a:lnTo>
                  <a:pt x="0" y="0"/>
                </a:lnTo>
                <a:close/>
              </a:path>
            </a:pathLst>
          </a:custGeom>
          <a:blipFill>
            <a:blip r:embed="rId7"/>
            <a:stretch>
              <a:fillRect/>
            </a:stretch>
          </a:blipFill>
        </p:spPr>
        <p:txBody>
          <a:bodyPr/>
          <a:lstStyle/>
          <a:p>
            <a:endParaRPr lang="ko-KR" altLang="en-US"/>
          </a:p>
        </p:txBody>
      </p:sp>
      <p:sp>
        <p:nvSpPr>
          <p:cNvPr id="10" name="TextBox 10"/>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2" name="TextBox 12"/>
          <p:cNvSpPr txBox="1"/>
          <p:nvPr/>
        </p:nvSpPr>
        <p:spPr>
          <a:xfrm>
            <a:off x="1979568" y="1500244"/>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4</a:t>
            </a:r>
          </a:p>
        </p:txBody>
      </p:sp>
      <p:sp>
        <p:nvSpPr>
          <p:cNvPr id="13" name="TextBox 13"/>
          <p:cNvSpPr txBox="1"/>
          <p:nvPr/>
        </p:nvSpPr>
        <p:spPr>
          <a:xfrm>
            <a:off x="2730435" y="1831290"/>
            <a:ext cx="3094375" cy="391795"/>
          </a:xfrm>
          <a:prstGeom prst="rect">
            <a:avLst/>
          </a:prstGeom>
        </p:spPr>
        <p:txBody>
          <a:bodyPr lIns="0" tIns="0" rIns="0" bIns="0" rtlCol="0" anchor="t">
            <a:spAutoFit/>
          </a:bodyPr>
          <a:lstStyle/>
          <a:p>
            <a:pPr algn="l">
              <a:lnSpc>
                <a:spcPts val="3079"/>
              </a:lnSpc>
            </a:pPr>
            <a:r>
              <a:rPr lang="en-US" sz="2199" dirty="0">
                <a:solidFill>
                  <a:srgbClr val="FFFFFF"/>
                </a:solidFill>
                <a:latin typeface="Poppins"/>
                <a:ea typeface="Poppins"/>
                <a:cs typeface="Poppins"/>
                <a:sym typeface="Poppins"/>
              </a:rPr>
              <a:t>Product List Page</a:t>
            </a:r>
          </a:p>
        </p:txBody>
      </p:sp>
      <p:sp>
        <p:nvSpPr>
          <p:cNvPr id="14" name="TextBox 14"/>
          <p:cNvSpPr txBox="1"/>
          <p:nvPr/>
        </p:nvSpPr>
        <p:spPr>
          <a:xfrm>
            <a:off x="10435389" y="1488368"/>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5</a:t>
            </a:r>
          </a:p>
        </p:txBody>
      </p:sp>
      <p:sp>
        <p:nvSpPr>
          <p:cNvPr id="15" name="TextBox 15"/>
          <p:cNvSpPr txBox="1"/>
          <p:nvPr/>
        </p:nvSpPr>
        <p:spPr>
          <a:xfrm>
            <a:off x="11186255" y="1831290"/>
            <a:ext cx="4691933"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Product Information Pop-Up</a:t>
            </a:r>
          </a:p>
        </p:txBody>
      </p:sp>
      <p:grpSp>
        <p:nvGrpSpPr>
          <p:cNvPr id="16" name="Group 16"/>
          <p:cNvGrpSpPr/>
          <p:nvPr/>
        </p:nvGrpSpPr>
        <p:grpSpPr>
          <a:xfrm>
            <a:off x="863657" y="3389996"/>
            <a:ext cx="8147796" cy="4592322"/>
            <a:chOff x="0" y="0"/>
            <a:chExt cx="2145922" cy="1209500"/>
          </a:xfrm>
        </p:grpSpPr>
        <p:sp>
          <p:nvSpPr>
            <p:cNvPr id="17" name="Freeform 17"/>
            <p:cNvSpPr/>
            <p:nvPr/>
          </p:nvSpPr>
          <p:spPr>
            <a:xfrm>
              <a:off x="0" y="0"/>
              <a:ext cx="2145922" cy="1209500"/>
            </a:xfrm>
            <a:custGeom>
              <a:avLst/>
              <a:gdLst/>
              <a:ahLst/>
              <a:cxnLst/>
              <a:rect l="l" t="t" r="r" b="b"/>
              <a:pathLst>
                <a:path w="2145922" h="1209500">
                  <a:moveTo>
                    <a:pt x="0" y="0"/>
                  </a:moveTo>
                  <a:lnTo>
                    <a:pt x="2145922" y="0"/>
                  </a:lnTo>
                  <a:lnTo>
                    <a:pt x="2145922" y="1209500"/>
                  </a:lnTo>
                  <a:lnTo>
                    <a:pt x="0" y="1209500"/>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18" name="TextBox 18"/>
            <p:cNvSpPr txBox="1"/>
            <p:nvPr/>
          </p:nvSpPr>
          <p:spPr>
            <a:xfrm>
              <a:off x="0" y="9525"/>
              <a:ext cx="2145922" cy="1199975"/>
            </a:xfrm>
            <a:prstGeom prst="rect">
              <a:avLst/>
            </a:prstGeom>
          </p:spPr>
          <p:txBody>
            <a:bodyPr lIns="50800" tIns="50800" rIns="50800" bIns="50800" rtlCol="0" anchor="ctr"/>
            <a:lstStyle/>
            <a:p>
              <a:pPr algn="ctr">
                <a:lnSpc>
                  <a:spcPts val="2419"/>
                </a:lnSpc>
              </a:pPr>
              <a:endParaRPr/>
            </a:p>
          </p:txBody>
        </p:sp>
      </p:grpSp>
      <p:grpSp>
        <p:nvGrpSpPr>
          <p:cNvPr id="19" name="Group 19"/>
          <p:cNvGrpSpPr/>
          <p:nvPr/>
        </p:nvGrpSpPr>
        <p:grpSpPr>
          <a:xfrm>
            <a:off x="9332262" y="3382949"/>
            <a:ext cx="8066140" cy="4592322"/>
            <a:chOff x="0" y="0"/>
            <a:chExt cx="2124415" cy="1209500"/>
          </a:xfrm>
        </p:grpSpPr>
        <p:sp>
          <p:nvSpPr>
            <p:cNvPr id="20" name="Freeform 20"/>
            <p:cNvSpPr/>
            <p:nvPr/>
          </p:nvSpPr>
          <p:spPr>
            <a:xfrm>
              <a:off x="0" y="0"/>
              <a:ext cx="2124415" cy="1209500"/>
            </a:xfrm>
            <a:custGeom>
              <a:avLst/>
              <a:gdLst/>
              <a:ahLst/>
              <a:cxnLst/>
              <a:rect l="l" t="t" r="r" b="b"/>
              <a:pathLst>
                <a:path w="2124415" h="1209500">
                  <a:moveTo>
                    <a:pt x="0" y="0"/>
                  </a:moveTo>
                  <a:lnTo>
                    <a:pt x="2124415" y="0"/>
                  </a:lnTo>
                  <a:lnTo>
                    <a:pt x="2124415" y="1209500"/>
                  </a:lnTo>
                  <a:lnTo>
                    <a:pt x="0" y="1209500"/>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21" name="TextBox 21"/>
            <p:cNvSpPr txBox="1"/>
            <p:nvPr/>
          </p:nvSpPr>
          <p:spPr>
            <a:xfrm>
              <a:off x="0" y="9525"/>
              <a:ext cx="2124415" cy="1199975"/>
            </a:xfrm>
            <a:prstGeom prst="rect">
              <a:avLst/>
            </a:prstGeom>
          </p:spPr>
          <p:txBody>
            <a:bodyPr lIns="50800" tIns="50800" rIns="50800" bIns="50800" rtlCol="0" anchor="ctr"/>
            <a:lstStyle/>
            <a:p>
              <a:pPr algn="ctr">
                <a:lnSpc>
                  <a:spcPts val="2419"/>
                </a:lnSpc>
              </a:pPr>
              <a:endParaRPr/>
            </a:p>
          </p:txBody>
        </p:sp>
      </p:grpSp>
      <p:sp>
        <p:nvSpPr>
          <p:cNvPr id="22" name="TextBox 11">
            <a:extLst>
              <a:ext uri="{FF2B5EF4-FFF2-40B4-BE49-F238E27FC236}">
                <a16:creationId xmlns:a16="http://schemas.microsoft.com/office/drawing/2014/main" id="{724FF629-B5A8-3C17-2C02-B6A1E37B9B77}"/>
              </a:ext>
            </a:extLst>
          </p:cNvPr>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Implementation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4"/>
            <a:stretch>
              <a:fillRect r="-821"/>
            </a:stretch>
          </a:blipFill>
        </p:spPr>
        <p:txBody>
          <a:bodyPr/>
          <a:lstStyle/>
          <a:p>
            <a:endParaRPr lang="ko-KR" altLang="en-US"/>
          </a:p>
        </p:txBody>
      </p:sp>
      <p:sp>
        <p:nvSpPr>
          <p:cNvPr id="5" name="Freeform 5"/>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4"/>
            <a:stretch>
              <a:fillRect r="-821"/>
            </a:stretch>
          </a:blipFill>
        </p:spPr>
        <p:txBody>
          <a:bodyPr/>
          <a:lstStyle/>
          <a:p>
            <a:endParaRPr lang="ko-KR" altLang="en-US"/>
          </a:p>
        </p:txBody>
      </p:sp>
      <p:sp>
        <p:nvSpPr>
          <p:cNvPr id="6" name="Freeform 6"/>
          <p:cNvSpPr/>
          <p:nvPr/>
        </p:nvSpPr>
        <p:spPr>
          <a:xfrm>
            <a:off x="6069295" y="2093337"/>
            <a:ext cx="600293" cy="611763"/>
          </a:xfrm>
          <a:custGeom>
            <a:avLst/>
            <a:gdLst/>
            <a:ahLst/>
            <a:cxnLst/>
            <a:rect l="l" t="t" r="r" b="b"/>
            <a:pathLst>
              <a:path w="600293" h="611763">
                <a:moveTo>
                  <a:pt x="0" y="0"/>
                </a:moveTo>
                <a:lnTo>
                  <a:pt x="600292" y="0"/>
                </a:lnTo>
                <a:lnTo>
                  <a:pt x="600292" y="611763"/>
                </a:lnTo>
                <a:lnTo>
                  <a:pt x="0" y="611763"/>
                </a:lnTo>
                <a:lnTo>
                  <a:pt x="0" y="0"/>
                </a:lnTo>
                <a:close/>
              </a:path>
            </a:pathLst>
          </a:custGeom>
          <a:blipFill>
            <a:blip r:embed="rId5"/>
            <a:stretch>
              <a:fillRect/>
            </a:stretch>
          </a:blipFill>
        </p:spPr>
        <p:txBody>
          <a:bodyPr/>
          <a:lstStyle/>
          <a:p>
            <a:endParaRPr lang="ko-KR" altLang="en-US"/>
          </a:p>
        </p:txBody>
      </p:sp>
      <p:sp>
        <p:nvSpPr>
          <p:cNvPr id="7" name="Freeform 7"/>
          <p:cNvSpPr/>
          <p:nvPr/>
        </p:nvSpPr>
        <p:spPr>
          <a:xfrm>
            <a:off x="1028700" y="3507217"/>
            <a:ext cx="7615437" cy="4140894"/>
          </a:xfrm>
          <a:custGeom>
            <a:avLst/>
            <a:gdLst/>
            <a:ahLst/>
            <a:cxnLst/>
            <a:rect l="l" t="t" r="r" b="b"/>
            <a:pathLst>
              <a:path w="7615437" h="4140894">
                <a:moveTo>
                  <a:pt x="0" y="0"/>
                </a:moveTo>
                <a:lnTo>
                  <a:pt x="7615437" y="0"/>
                </a:lnTo>
                <a:lnTo>
                  <a:pt x="7615437" y="4140893"/>
                </a:lnTo>
                <a:lnTo>
                  <a:pt x="0" y="4140893"/>
                </a:lnTo>
                <a:lnTo>
                  <a:pt x="0" y="0"/>
                </a:lnTo>
                <a:close/>
              </a:path>
            </a:pathLst>
          </a:custGeom>
          <a:blipFill>
            <a:blip r:embed="rId6"/>
            <a:stretch>
              <a:fillRect/>
            </a:stretch>
          </a:blipFill>
        </p:spPr>
        <p:txBody>
          <a:bodyPr/>
          <a:lstStyle/>
          <a:p>
            <a:endParaRPr lang="ko-KR" altLang="en-US"/>
          </a:p>
        </p:txBody>
      </p:sp>
      <p:sp>
        <p:nvSpPr>
          <p:cNvPr id="8" name="Freeform 8"/>
          <p:cNvSpPr/>
          <p:nvPr/>
        </p:nvSpPr>
        <p:spPr>
          <a:xfrm>
            <a:off x="9605605" y="3507217"/>
            <a:ext cx="7785703" cy="4233476"/>
          </a:xfrm>
          <a:custGeom>
            <a:avLst/>
            <a:gdLst/>
            <a:ahLst/>
            <a:cxnLst/>
            <a:rect l="l" t="t" r="r" b="b"/>
            <a:pathLst>
              <a:path w="7785703" h="4233476">
                <a:moveTo>
                  <a:pt x="0" y="0"/>
                </a:moveTo>
                <a:lnTo>
                  <a:pt x="7785703" y="0"/>
                </a:lnTo>
                <a:lnTo>
                  <a:pt x="7785703" y="4233476"/>
                </a:lnTo>
                <a:lnTo>
                  <a:pt x="0" y="4233476"/>
                </a:lnTo>
                <a:lnTo>
                  <a:pt x="0" y="0"/>
                </a:lnTo>
                <a:close/>
              </a:path>
            </a:pathLst>
          </a:custGeom>
          <a:blipFill>
            <a:blip r:embed="rId7"/>
            <a:stretch>
              <a:fillRect/>
            </a:stretch>
          </a:blipFill>
        </p:spPr>
        <p:txBody>
          <a:bodyPr/>
          <a:lstStyle/>
          <a:p>
            <a:endParaRPr lang="ko-KR" altLang="en-US"/>
          </a:p>
        </p:txBody>
      </p:sp>
      <p:sp>
        <p:nvSpPr>
          <p:cNvPr id="9" name="TextBox 9"/>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1" name="TextBox 11"/>
          <p:cNvSpPr txBox="1"/>
          <p:nvPr/>
        </p:nvSpPr>
        <p:spPr>
          <a:xfrm>
            <a:off x="6185798" y="1816218"/>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6</a:t>
            </a:r>
          </a:p>
        </p:txBody>
      </p:sp>
      <p:sp>
        <p:nvSpPr>
          <p:cNvPr id="12" name="TextBox 12"/>
          <p:cNvSpPr txBox="1"/>
          <p:nvPr/>
        </p:nvSpPr>
        <p:spPr>
          <a:xfrm>
            <a:off x="6936664" y="2174746"/>
            <a:ext cx="4615291"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Product Detail Information Page</a:t>
            </a:r>
          </a:p>
        </p:txBody>
      </p:sp>
      <p:grpSp>
        <p:nvGrpSpPr>
          <p:cNvPr id="13" name="Group 13"/>
          <p:cNvGrpSpPr/>
          <p:nvPr/>
        </p:nvGrpSpPr>
        <p:grpSpPr>
          <a:xfrm>
            <a:off x="863657" y="3389996"/>
            <a:ext cx="8147796" cy="4592322"/>
            <a:chOff x="0" y="0"/>
            <a:chExt cx="2145922" cy="1209500"/>
          </a:xfrm>
        </p:grpSpPr>
        <p:sp>
          <p:nvSpPr>
            <p:cNvPr id="14" name="Freeform 14"/>
            <p:cNvSpPr/>
            <p:nvPr/>
          </p:nvSpPr>
          <p:spPr>
            <a:xfrm>
              <a:off x="0" y="0"/>
              <a:ext cx="2145922" cy="1209500"/>
            </a:xfrm>
            <a:custGeom>
              <a:avLst/>
              <a:gdLst/>
              <a:ahLst/>
              <a:cxnLst/>
              <a:rect l="l" t="t" r="r" b="b"/>
              <a:pathLst>
                <a:path w="2145922" h="1209500">
                  <a:moveTo>
                    <a:pt x="0" y="0"/>
                  </a:moveTo>
                  <a:lnTo>
                    <a:pt x="2145922" y="0"/>
                  </a:lnTo>
                  <a:lnTo>
                    <a:pt x="2145922" y="1209500"/>
                  </a:lnTo>
                  <a:lnTo>
                    <a:pt x="0" y="1209500"/>
                  </a:lnTo>
                  <a:close/>
                </a:path>
              </a:pathLst>
            </a:custGeom>
            <a:solidFill>
              <a:srgbClr val="000000">
                <a:alpha val="0"/>
              </a:srgbClr>
            </a:solidFill>
            <a:ln w="19050" cap="sq">
              <a:solidFill>
                <a:srgbClr val="FFFFFF"/>
              </a:solidFill>
              <a:prstDash val="solid"/>
              <a:miter/>
            </a:ln>
          </p:spPr>
          <p:txBody>
            <a:bodyPr/>
            <a:lstStyle/>
            <a:p>
              <a:endParaRPr lang="ko-KR" altLang="en-US" dirty="0"/>
            </a:p>
          </p:txBody>
        </p:sp>
        <p:sp>
          <p:nvSpPr>
            <p:cNvPr id="15" name="TextBox 15"/>
            <p:cNvSpPr txBox="1"/>
            <p:nvPr/>
          </p:nvSpPr>
          <p:spPr>
            <a:xfrm>
              <a:off x="0" y="9525"/>
              <a:ext cx="2145922" cy="1199975"/>
            </a:xfrm>
            <a:prstGeom prst="rect">
              <a:avLst/>
            </a:prstGeom>
          </p:spPr>
          <p:txBody>
            <a:bodyPr lIns="50800" tIns="50800" rIns="50800" bIns="50800" rtlCol="0" anchor="ctr"/>
            <a:lstStyle/>
            <a:p>
              <a:pPr algn="ctr">
                <a:lnSpc>
                  <a:spcPts val="2419"/>
                </a:lnSpc>
              </a:pPr>
              <a:endParaRPr/>
            </a:p>
          </p:txBody>
        </p:sp>
      </p:grpSp>
      <p:grpSp>
        <p:nvGrpSpPr>
          <p:cNvPr id="16" name="Group 16"/>
          <p:cNvGrpSpPr/>
          <p:nvPr/>
        </p:nvGrpSpPr>
        <p:grpSpPr>
          <a:xfrm>
            <a:off x="9332262" y="3382949"/>
            <a:ext cx="8066140" cy="4592322"/>
            <a:chOff x="0" y="0"/>
            <a:chExt cx="2124415" cy="1209500"/>
          </a:xfrm>
        </p:grpSpPr>
        <p:sp>
          <p:nvSpPr>
            <p:cNvPr id="17" name="Freeform 17"/>
            <p:cNvSpPr/>
            <p:nvPr/>
          </p:nvSpPr>
          <p:spPr>
            <a:xfrm>
              <a:off x="0" y="0"/>
              <a:ext cx="2124415" cy="1209500"/>
            </a:xfrm>
            <a:custGeom>
              <a:avLst/>
              <a:gdLst/>
              <a:ahLst/>
              <a:cxnLst/>
              <a:rect l="l" t="t" r="r" b="b"/>
              <a:pathLst>
                <a:path w="2124415" h="1209500">
                  <a:moveTo>
                    <a:pt x="0" y="0"/>
                  </a:moveTo>
                  <a:lnTo>
                    <a:pt x="2124415" y="0"/>
                  </a:lnTo>
                  <a:lnTo>
                    <a:pt x="2124415" y="1209500"/>
                  </a:lnTo>
                  <a:lnTo>
                    <a:pt x="0" y="1209500"/>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18" name="TextBox 18"/>
            <p:cNvSpPr txBox="1"/>
            <p:nvPr/>
          </p:nvSpPr>
          <p:spPr>
            <a:xfrm>
              <a:off x="0" y="9525"/>
              <a:ext cx="2124415" cy="1199975"/>
            </a:xfrm>
            <a:prstGeom prst="rect">
              <a:avLst/>
            </a:prstGeom>
          </p:spPr>
          <p:txBody>
            <a:bodyPr lIns="50800" tIns="50800" rIns="50800" bIns="50800" rtlCol="0" anchor="ctr"/>
            <a:lstStyle/>
            <a:p>
              <a:pPr algn="ctr">
                <a:lnSpc>
                  <a:spcPts val="2419"/>
                </a:lnSpc>
              </a:pPr>
              <a:endParaRPr/>
            </a:p>
          </p:txBody>
        </p:sp>
      </p:grpSp>
      <p:sp>
        <p:nvSpPr>
          <p:cNvPr id="19" name="TextBox 11">
            <a:extLst>
              <a:ext uri="{FF2B5EF4-FFF2-40B4-BE49-F238E27FC236}">
                <a16:creationId xmlns:a16="http://schemas.microsoft.com/office/drawing/2014/main" id="{B3C4B889-F776-A944-AA12-D10514CEF210}"/>
              </a:ext>
            </a:extLst>
          </p:cNvPr>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Implementation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grpSp>
        <p:nvGrpSpPr>
          <p:cNvPr id="4" name="Group 4"/>
          <p:cNvGrpSpPr/>
          <p:nvPr/>
        </p:nvGrpSpPr>
        <p:grpSpPr>
          <a:xfrm>
            <a:off x="3348347" y="2328811"/>
            <a:ext cx="11576753" cy="6511173"/>
            <a:chOff x="0" y="0"/>
            <a:chExt cx="3049021" cy="1714877"/>
          </a:xfrm>
        </p:grpSpPr>
        <p:sp>
          <p:nvSpPr>
            <p:cNvPr id="5" name="Freeform 5"/>
            <p:cNvSpPr/>
            <p:nvPr/>
          </p:nvSpPr>
          <p:spPr>
            <a:xfrm>
              <a:off x="0" y="0"/>
              <a:ext cx="3049021" cy="1714877"/>
            </a:xfrm>
            <a:custGeom>
              <a:avLst/>
              <a:gdLst/>
              <a:ahLst/>
              <a:cxnLst/>
              <a:rect l="l" t="t" r="r" b="b"/>
              <a:pathLst>
                <a:path w="3049021" h="1714877">
                  <a:moveTo>
                    <a:pt x="0" y="0"/>
                  </a:moveTo>
                  <a:lnTo>
                    <a:pt x="3049021" y="0"/>
                  </a:lnTo>
                  <a:lnTo>
                    <a:pt x="3049021" y="1714877"/>
                  </a:lnTo>
                  <a:lnTo>
                    <a:pt x="0" y="1714877"/>
                  </a:ln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6" name="TextBox 6"/>
            <p:cNvSpPr txBox="1"/>
            <p:nvPr/>
          </p:nvSpPr>
          <p:spPr>
            <a:xfrm>
              <a:off x="0" y="9525"/>
              <a:ext cx="3049021" cy="1705352"/>
            </a:xfrm>
            <a:prstGeom prst="rect">
              <a:avLst/>
            </a:prstGeom>
          </p:spPr>
          <p:txBody>
            <a:bodyPr lIns="50800" tIns="50800" rIns="50800" bIns="50800" rtlCol="0" anchor="ctr"/>
            <a:lstStyle/>
            <a:p>
              <a:pPr algn="ctr">
                <a:lnSpc>
                  <a:spcPts val="2419"/>
                </a:lnSpc>
              </a:pPr>
              <a:endParaRPr/>
            </a:p>
          </p:txBody>
        </p:sp>
      </p:grpSp>
      <p:sp>
        <p:nvSpPr>
          <p:cNvPr id="7" name="Freeform 7"/>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5"/>
            <a:stretch>
              <a:fillRect r="-821"/>
            </a:stretch>
          </a:blipFill>
        </p:spPr>
        <p:txBody>
          <a:bodyPr/>
          <a:lstStyle/>
          <a:p>
            <a:endParaRPr lang="ko-KR" altLang="en-US"/>
          </a:p>
        </p:txBody>
      </p:sp>
      <p:sp>
        <p:nvSpPr>
          <p:cNvPr id="8" name="Freeform 8"/>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9" name="Freeform 9"/>
          <p:cNvSpPr/>
          <p:nvPr/>
        </p:nvSpPr>
        <p:spPr>
          <a:xfrm>
            <a:off x="3497452" y="2503123"/>
            <a:ext cx="11272474" cy="6143498"/>
          </a:xfrm>
          <a:custGeom>
            <a:avLst/>
            <a:gdLst/>
            <a:ahLst/>
            <a:cxnLst/>
            <a:rect l="l" t="t" r="r" b="b"/>
            <a:pathLst>
              <a:path w="11272474" h="6143498">
                <a:moveTo>
                  <a:pt x="0" y="0"/>
                </a:moveTo>
                <a:lnTo>
                  <a:pt x="11272474" y="0"/>
                </a:lnTo>
                <a:lnTo>
                  <a:pt x="11272474" y="6143498"/>
                </a:lnTo>
                <a:lnTo>
                  <a:pt x="0" y="6143498"/>
                </a:lnTo>
                <a:lnTo>
                  <a:pt x="0" y="0"/>
                </a:lnTo>
                <a:close/>
              </a:path>
            </a:pathLst>
          </a:custGeom>
          <a:blipFill>
            <a:blip r:embed="rId6"/>
            <a:stretch>
              <a:fillRect/>
            </a:stretch>
          </a:blipFill>
        </p:spPr>
        <p:txBody>
          <a:bodyPr/>
          <a:lstStyle/>
          <a:p>
            <a:endParaRPr lang="ko-KR" altLang="en-US"/>
          </a:p>
        </p:txBody>
      </p:sp>
      <p:sp>
        <p:nvSpPr>
          <p:cNvPr id="10" name="TextBox 10"/>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1" name="TextBox 11"/>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Implementation</a:t>
            </a:r>
          </a:p>
        </p:txBody>
      </p:sp>
      <p:sp>
        <p:nvSpPr>
          <p:cNvPr id="12" name="Freeform 12"/>
          <p:cNvSpPr/>
          <p:nvPr/>
        </p:nvSpPr>
        <p:spPr>
          <a:xfrm>
            <a:off x="7721192" y="1085850"/>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7"/>
            <a:stretch>
              <a:fillRect/>
            </a:stretch>
          </a:blipFill>
        </p:spPr>
        <p:txBody>
          <a:bodyPr/>
          <a:lstStyle/>
          <a:p>
            <a:endParaRPr lang="ko-KR" altLang="en-US"/>
          </a:p>
        </p:txBody>
      </p:sp>
      <p:sp>
        <p:nvSpPr>
          <p:cNvPr id="13" name="TextBox 13"/>
          <p:cNvSpPr txBox="1"/>
          <p:nvPr/>
        </p:nvSpPr>
        <p:spPr>
          <a:xfrm>
            <a:off x="7837695" y="833272"/>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7</a:t>
            </a:r>
          </a:p>
        </p:txBody>
      </p:sp>
      <p:sp>
        <p:nvSpPr>
          <p:cNvPr id="14" name="TextBox 14"/>
          <p:cNvSpPr txBox="1"/>
          <p:nvPr/>
        </p:nvSpPr>
        <p:spPr>
          <a:xfrm>
            <a:off x="8588562" y="1167259"/>
            <a:ext cx="1921096"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Cart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Freeform 7"/>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5"/>
            <a:stretch>
              <a:fillRect r="-821"/>
            </a:stretch>
          </a:blipFill>
        </p:spPr>
        <p:txBody>
          <a:bodyPr/>
          <a:lstStyle/>
          <a:p>
            <a:endParaRPr lang="ko-KR" altLang="en-US"/>
          </a:p>
        </p:txBody>
      </p:sp>
      <p:sp>
        <p:nvSpPr>
          <p:cNvPr id="8" name="Freeform 8"/>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10" name="TextBox 10"/>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1" name="TextBox 11"/>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Implementation</a:t>
            </a:r>
          </a:p>
        </p:txBody>
      </p:sp>
      <p:sp>
        <p:nvSpPr>
          <p:cNvPr id="15" name="TextBox 8">
            <a:extLst>
              <a:ext uri="{FF2B5EF4-FFF2-40B4-BE49-F238E27FC236}">
                <a16:creationId xmlns:a16="http://schemas.microsoft.com/office/drawing/2014/main" id="{00A9A77E-FAD0-1AE0-D9C7-A05EF502C6E6}"/>
              </a:ext>
            </a:extLst>
          </p:cNvPr>
          <p:cNvSpPr txBox="1"/>
          <p:nvPr/>
        </p:nvSpPr>
        <p:spPr>
          <a:xfrm>
            <a:off x="5086350" y="1032171"/>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SERVICE</a:t>
            </a:r>
          </a:p>
        </p:txBody>
      </p:sp>
      <p:sp>
        <p:nvSpPr>
          <p:cNvPr id="16" name="Freeform 5">
            <a:hlinkClick r:id="rId6"/>
            <a:extLst>
              <a:ext uri="{FF2B5EF4-FFF2-40B4-BE49-F238E27FC236}">
                <a16:creationId xmlns:a16="http://schemas.microsoft.com/office/drawing/2014/main" id="{4033A4C5-E921-B8BC-E16C-A09620A7CDF2}"/>
              </a:ext>
            </a:extLst>
          </p:cNvPr>
          <p:cNvSpPr/>
          <p:nvPr/>
        </p:nvSpPr>
        <p:spPr>
          <a:xfrm>
            <a:off x="3493371" y="2505134"/>
            <a:ext cx="11301259" cy="6145060"/>
          </a:xfrm>
          <a:custGeom>
            <a:avLst/>
            <a:gdLst/>
            <a:ahLst/>
            <a:cxnLst/>
            <a:rect l="l" t="t" r="r" b="b"/>
            <a:pathLst>
              <a:path w="11301259" h="6145060">
                <a:moveTo>
                  <a:pt x="0" y="0"/>
                </a:moveTo>
                <a:lnTo>
                  <a:pt x="11301258" y="0"/>
                </a:lnTo>
                <a:lnTo>
                  <a:pt x="11301258" y="6145059"/>
                </a:lnTo>
                <a:lnTo>
                  <a:pt x="0" y="6145059"/>
                </a:lnTo>
                <a:lnTo>
                  <a:pt x="0" y="0"/>
                </a:lnTo>
                <a:close/>
              </a:path>
            </a:pathLst>
          </a:custGeom>
          <a:blipFill>
            <a:blip r:embed="rId7"/>
            <a:stretch>
              <a:fillRect/>
            </a:stretch>
          </a:blipFill>
        </p:spPr>
        <p:txBody>
          <a:bodyPr/>
          <a:lstStyle/>
          <a:p>
            <a:endParaRPr lang="ko-KR" altLang="en-US"/>
          </a:p>
        </p:txBody>
      </p:sp>
    </p:spTree>
    <p:extLst>
      <p:ext uri="{BB962C8B-B14F-4D97-AF65-F5344CB8AC3E}">
        <p14:creationId xmlns:p14="http://schemas.microsoft.com/office/powerpoint/2010/main" val="378824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5"/>
            <a:stretch>
              <a:fillRect r="-821"/>
            </a:stretch>
          </a:blipFill>
        </p:spPr>
        <p:txBody>
          <a:bodyPr/>
          <a:lstStyle/>
          <a:p>
            <a:endParaRPr lang="ko-KR" altLang="en-US"/>
          </a:p>
        </p:txBody>
      </p:sp>
      <p:sp>
        <p:nvSpPr>
          <p:cNvPr id="5" name="TextBox 5"/>
          <p:cNvSpPr txBox="1"/>
          <p:nvPr/>
        </p:nvSpPr>
        <p:spPr>
          <a:xfrm>
            <a:off x="3065036" y="5547958"/>
            <a:ext cx="4802633" cy="2573655"/>
          </a:xfrm>
          <a:prstGeom prst="rect">
            <a:avLst/>
          </a:prstGeom>
        </p:spPr>
        <p:txBody>
          <a:bodyPr lIns="0" tIns="0" rIns="0" bIns="0" rtlCol="0" anchor="t">
            <a:spAutoFit/>
          </a:bodyPr>
          <a:lstStyle/>
          <a:p>
            <a:pPr algn="ctr">
              <a:lnSpc>
                <a:spcPts val="4050"/>
              </a:lnSpc>
            </a:pPr>
            <a:r>
              <a:rPr lang="en-US" sz="2700">
                <a:solidFill>
                  <a:srgbClr val="FFFFFF"/>
                </a:solidFill>
                <a:latin typeface="Poppins"/>
                <a:ea typeface="Poppins"/>
                <a:cs typeface="Poppins"/>
                <a:sym typeface="Poppins"/>
              </a:rPr>
              <a:t>Performance Issues </a:t>
            </a:r>
          </a:p>
          <a:p>
            <a:pPr algn="ctr">
              <a:lnSpc>
                <a:spcPts val="4050"/>
              </a:lnSpc>
            </a:pPr>
            <a:r>
              <a:rPr lang="en-US" sz="2700">
                <a:solidFill>
                  <a:srgbClr val="FFFFFF"/>
                </a:solidFill>
                <a:latin typeface="Poppins"/>
                <a:ea typeface="Poppins"/>
                <a:cs typeface="Poppins"/>
                <a:sym typeface="Poppins"/>
              </a:rPr>
              <a:t>on Three.js</a:t>
            </a:r>
          </a:p>
          <a:p>
            <a:pPr algn="ctr">
              <a:lnSpc>
                <a:spcPts val="4050"/>
              </a:lnSpc>
            </a:pPr>
            <a:endParaRPr lang="en-US" sz="2700">
              <a:solidFill>
                <a:srgbClr val="FFFFFF"/>
              </a:solidFill>
              <a:latin typeface="Poppins"/>
              <a:ea typeface="Poppins"/>
              <a:cs typeface="Poppins"/>
              <a:sym typeface="Poppins"/>
            </a:endParaRPr>
          </a:p>
          <a:p>
            <a:pPr algn="ctr">
              <a:lnSpc>
                <a:spcPts val="4050"/>
              </a:lnSpc>
            </a:pPr>
            <a:r>
              <a:rPr lang="en-US" sz="2700">
                <a:solidFill>
                  <a:srgbClr val="FFFFFF"/>
                </a:solidFill>
                <a:latin typeface="Poppins"/>
                <a:ea typeface="Poppins"/>
                <a:cs typeface="Poppins"/>
                <a:sym typeface="Poppins"/>
              </a:rPr>
              <a:t>Optimizing Three.js implementation</a:t>
            </a:r>
          </a:p>
        </p:txBody>
      </p:sp>
      <p:grpSp>
        <p:nvGrpSpPr>
          <p:cNvPr id="6" name="Group 6"/>
          <p:cNvGrpSpPr/>
          <p:nvPr/>
        </p:nvGrpSpPr>
        <p:grpSpPr>
          <a:xfrm>
            <a:off x="2819296" y="3391907"/>
            <a:ext cx="5294112" cy="529411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rot="-1185208">
            <a:off x="755009" y="8737472"/>
            <a:ext cx="1023232" cy="1041656"/>
          </a:xfrm>
          <a:custGeom>
            <a:avLst/>
            <a:gdLst/>
            <a:ahLst/>
            <a:cxnLst/>
            <a:rect l="l" t="t" r="r" b="b"/>
            <a:pathLst>
              <a:path w="1023232" h="1041656">
                <a:moveTo>
                  <a:pt x="0" y="0"/>
                </a:moveTo>
                <a:lnTo>
                  <a:pt x="1023231" y="0"/>
                </a:lnTo>
                <a:lnTo>
                  <a:pt x="1023231" y="1041656"/>
                </a:lnTo>
                <a:lnTo>
                  <a:pt x="0" y="1041656"/>
                </a:lnTo>
                <a:lnTo>
                  <a:pt x="0" y="0"/>
                </a:lnTo>
                <a:close/>
              </a:path>
            </a:pathLst>
          </a:custGeom>
          <a:blipFill>
            <a:blip r:embed="rId5"/>
            <a:stretch>
              <a:fillRect r="-821"/>
            </a:stretch>
          </a:blipFill>
        </p:spPr>
        <p:txBody>
          <a:bodyPr/>
          <a:lstStyle/>
          <a:p>
            <a:endParaRPr lang="ko-KR" altLang="en-US"/>
          </a:p>
        </p:txBody>
      </p:sp>
      <p:sp>
        <p:nvSpPr>
          <p:cNvPr id="10" name="AutoShape 10"/>
          <p:cNvSpPr/>
          <p:nvPr/>
        </p:nvSpPr>
        <p:spPr>
          <a:xfrm>
            <a:off x="2930731" y="5302020"/>
            <a:ext cx="5073018" cy="0"/>
          </a:xfrm>
          <a:prstGeom prst="line">
            <a:avLst/>
          </a:prstGeom>
          <a:ln w="19050" cap="flat">
            <a:solidFill>
              <a:srgbClr val="FFFFFF"/>
            </a:solidFill>
            <a:prstDash val="solid"/>
            <a:headEnd type="none" w="sm" len="sm"/>
            <a:tailEnd type="none" w="sm" len="sm"/>
          </a:ln>
        </p:spPr>
        <p:txBody>
          <a:bodyPr/>
          <a:lstStyle/>
          <a:p>
            <a:endParaRPr lang="ko-KR" altLang="en-US"/>
          </a:p>
        </p:txBody>
      </p:sp>
      <p:sp>
        <p:nvSpPr>
          <p:cNvPr id="11" name="Freeform 11"/>
          <p:cNvSpPr/>
          <p:nvPr/>
        </p:nvSpPr>
        <p:spPr>
          <a:xfrm rot="-1185208">
            <a:off x="6596155" y="8391524"/>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grpSp>
        <p:nvGrpSpPr>
          <p:cNvPr id="12" name="Group 12"/>
          <p:cNvGrpSpPr/>
          <p:nvPr/>
        </p:nvGrpSpPr>
        <p:grpSpPr>
          <a:xfrm>
            <a:off x="10174592" y="3391907"/>
            <a:ext cx="5294112" cy="52941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5" name="AutoShape 15"/>
          <p:cNvSpPr/>
          <p:nvPr/>
        </p:nvSpPr>
        <p:spPr>
          <a:xfrm>
            <a:off x="10286027" y="5302020"/>
            <a:ext cx="5073018" cy="0"/>
          </a:xfrm>
          <a:prstGeom prst="line">
            <a:avLst/>
          </a:prstGeom>
          <a:ln w="19050" cap="flat">
            <a:solidFill>
              <a:srgbClr val="FFFFFF"/>
            </a:solidFill>
            <a:prstDash val="solid"/>
            <a:headEnd type="none" w="sm" len="sm"/>
            <a:tailEnd type="none" w="sm" len="sm"/>
          </a:ln>
        </p:spPr>
        <p:txBody>
          <a:bodyPr/>
          <a:lstStyle/>
          <a:p>
            <a:endParaRPr lang="ko-KR" altLang="en-US"/>
          </a:p>
        </p:txBody>
      </p:sp>
      <p:grpSp>
        <p:nvGrpSpPr>
          <p:cNvPr id="16" name="Group 16"/>
          <p:cNvGrpSpPr/>
          <p:nvPr/>
        </p:nvGrpSpPr>
        <p:grpSpPr>
          <a:xfrm rot="5400000">
            <a:off x="5228840" y="6726005"/>
            <a:ext cx="475024" cy="322336"/>
            <a:chOff x="0" y="0"/>
            <a:chExt cx="935070" cy="634509"/>
          </a:xfrm>
        </p:grpSpPr>
        <p:sp>
          <p:nvSpPr>
            <p:cNvPr id="17" name="Freeform 17"/>
            <p:cNvSpPr/>
            <p:nvPr/>
          </p:nvSpPr>
          <p:spPr>
            <a:xfrm>
              <a:off x="0" y="31269"/>
              <a:ext cx="903258" cy="571971"/>
            </a:xfrm>
            <a:custGeom>
              <a:avLst/>
              <a:gdLst/>
              <a:ahLst/>
              <a:cxnLst/>
              <a:rect l="l" t="t" r="r" b="b"/>
              <a:pathLst>
                <a:path w="903258" h="571971">
                  <a:moveTo>
                    <a:pt x="883683" y="245870"/>
                  </a:moveTo>
                  <a:lnTo>
                    <a:pt x="580058" y="8847"/>
                  </a:lnTo>
                  <a:cubicBezTo>
                    <a:pt x="570473" y="1364"/>
                    <a:pt x="557460" y="0"/>
                    <a:pt x="546531" y="5333"/>
                  </a:cubicBezTo>
                  <a:cubicBezTo>
                    <a:pt x="535603" y="10666"/>
                    <a:pt x="528670" y="21762"/>
                    <a:pt x="528670" y="33923"/>
                  </a:cubicBezTo>
                  <a:lnTo>
                    <a:pt x="528670" y="106739"/>
                  </a:lnTo>
                  <a:cubicBezTo>
                    <a:pt x="528670" y="142744"/>
                    <a:pt x="499483" y="171931"/>
                    <a:pt x="463479" y="171931"/>
                  </a:cubicBezTo>
                  <a:lnTo>
                    <a:pt x="65192" y="171931"/>
                  </a:lnTo>
                  <a:cubicBezTo>
                    <a:pt x="29187" y="171931"/>
                    <a:pt x="0" y="201118"/>
                    <a:pt x="0" y="237123"/>
                  </a:cubicBezTo>
                  <a:lnTo>
                    <a:pt x="0" y="334848"/>
                  </a:lnTo>
                  <a:cubicBezTo>
                    <a:pt x="0" y="352138"/>
                    <a:pt x="6868" y="368720"/>
                    <a:pt x="19094" y="380945"/>
                  </a:cubicBezTo>
                  <a:cubicBezTo>
                    <a:pt x="31320" y="393171"/>
                    <a:pt x="47902" y="400040"/>
                    <a:pt x="65192" y="400040"/>
                  </a:cubicBezTo>
                  <a:lnTo>
                    <a:pt x="463479" y="400040"/>
                  </a:lnTo>
                  <a:cubicBezTo>
                    <a:pt x="499483" y="400040"/>
                    <a:pt x="528670" y="429227"/>
                    <a:pt x="528670" y="465231"/>
                  </a:cubicBezTo>
                  <a:lnTo>
                    <a:pt x="528670" y="538048"/>
                  </a:lnTo>
                  <a:cubicBezTo>
                    <a:pt x="528670" y="550208"/>
                    <a:pt x="535603" y="561305"/>
                    <a:pt x="546531" y="566638"/>
                  </a:cubicBezTo>
                  <a:cubicBezTo>
                    <a:pt x="557460" y="571971"/>
                    <a:pt x="570473" y="570607"/>
                    <a:pt x="580058" y="563124"/>
                  </a:cubicBezTo>
                  <a:lnTo>
                    <a:pt x="883683" y="326101"/>
                  </a:lnTo>
                  <a:cubicBezTo>
                    <a:pt x="896037" y="316457"/>
                    <a:pt x="903258" y="301658"/>
                    <a:pt x="903258" y="285985"/>
                  </a:cubicBezTo>
                  <a:cubicBezTo>
                    <a:pt x="903258" y="270313"/>
                    <a:pt x="896037" y="255514"/>
                    <a:pt x="883683" y="245870"/>
                  </a:cubicBezTo>
                  <a:close/>
                </a:path>
              </a:pathLst>
            </a:custGeom>
            <a:solidFill>
              <a:srgbClr val="FFFFFF"/>
            </a:solidFill>
          </p:spPr>
          <p:txBody>
            <a:bodyPr/>
            <a:lstStyle/>
            <a:p>
              <a:endParaRPr lang="ko-KR" altLang="en-US"/>
            </a:p>
          </p:txBody>
        </p:sp>
        <p:sp>
          <p:nvSpPr>
            <p:cNvPr id="18" name="TextBox 18"/>
            <p:cNvSpPr txBox="1"/>
            <p:nvPr/>
          </p:nvSpPr>
          <p:spPr>
            <a:xfrm>
              <a:off x="0" y="241300"/>
              <a:ext cx="833470" cy="190009"/>
            </a:xfrm>
            <a:prstGeom prst="rect">
              <a:avLst/>
            </a:prstGeom>
          </p:spPr>
          <p:txBody>
            <a:bodyPr lIns="50800" tIns="50800" rIns="50800" bIns="50800" rtlCol="0" anchor="ctr"/>
            <a:lstStyle/>
            <a:p>
              <a:pPr algn="ctr">
                <a:lnSpc>
                  <a:spcPts val="2524"/>
                </a:lnSpc>
              </a:pPr>
              <a:endParaRPr/>
            </a:p>
          </p:txBody>
        </p:sp>
      </p:grpSp>
      <p:sp>
        <p:nvSpPr>
          <p:cNvPr id="19" name="TextBox 19"/>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20" name="TextBox 20"/>
          <p:cNvSpPr txBox="1"/>
          <p:nvPr/>
        </p:nvSpPr>
        <p:spPr>
          <a:xfrm>
            <a:off x="5813885" y="1663415"/>
            <a:ext cx="6641181"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CHALLENGES</a:t>
            </a:r>
          </a:p>
        </p:txBody>
      </p:sp>
      <p:sp>
        <p:nvSpPr>
          <p:cNvPr id="21" name="TextBox 21"/>
          <p:cNvSpPr txBox="1"/>
          <p:nvPr/>
        </p:nvSpPr>
        <p:spPr>
          <a:xfrm>
            <a:off x="4246319" y="4004210"/>
            <a:ext cx="2440063" cy="783228"/>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75000"/>
                    </a:schemeClr>
                  </a:outerShdw>
                </a:effectLst>
                <a:latin typeface="Garet Bold"/>
                <a:sym typeface="Garet Bold"/>
              </a:rPr>
              <a:t>LIMITATION  1</a:t>
            </a:r>
          </a:p>
        </p:txBody>
      </p:sp>
      <p:sp>
        <p:nvSpPr>
          <p:cNvPr id="22" name="TextBox 22"/>
          <p:cNvSpPr txBox="1"/>
          <p:nvPr/>
        </p:nvSpPr>
        <p:spPr>
          <a:xfrm>
            <a:off x="11649048" y="4004210"/>
            <a:ext cx="2345197" cy="783228"/>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75000"/>
                    </a:schemeClr>
                  </a:outerShdw>
                </a:effectLst>
                <a:latin typeface="Garet Bold"/>
                <a:sym typeface="Garet Bold"/>
              </a:rPr>
              <a:t>LIMITATION 2</a:t>
            </a:r>
          </a:p>
        </p:txBody>
      </p:sp>
      <p:sp>
        <p:nvSpPr>
          <p:cNvPr id="23" name="TextBox 23"/>
          <p:cNvSpPr txBox="1"/>
          <p:nvPr/>
        </p:nvSpPr>
        <p:spPr>
          <a:xfrm>
            <a:off x="10420332" y="5547958"/>
            <a:ext cx="4802633" cy="2573655"/>
          </a:xfrm>
          <a:prstGeom prst="rect">
            <a:avLst/>
          </a:prstGeom>
        </p:spPr>
        <p:txBody>
          <a:bodyPr lIns="0" tIns="0" rIns="0" bIns="0" rtlCol="0" anchor="t">
            <a:spAutoFit/>
          </a:bodyPr>
          <a:lstStyle/>
          <a:p>
            <a:pPr algn="ctr">
              <a:lnSpc>
                <a:spcPts val="4050"/>
              </a:lnSpc>
            </a:pPr>
            <a:r>
              <a:rPr lang="en-US" sz="2700">
                <a:solidFill>
                  <a:srgbClr val="FFFFFF"/>
                </a:solidFill>
                <a:latin typeface="Poppins"/>
                <a:ea typeface="Poppins"/>
                <a:cs typeface="Poppins"/>
                <a:sym typeface="Poppins"/>
              </a:rPr>
              <a:t>Capacity Issues </a:t>
            </a:r>
          </a:p>
          <a:p>
            <a:pPr algn="ctr">
              <a:lnSpc>
                <a:spcPts val="4050"/>
              </a:lnSpc>
            </a:pPr>
            <a:r>
              <a:rPr lang="en-US" sz="2700">
                <a:solidFill>
                  <a:srgbClr val="FFFFFF"/>
                </a:solidFill>
                <a:latin typeface="Poppins"/>
                <a:ea typeface="Poppins"/>
                <a:cs typeface="Poppins"/>
                <a:sym typeface="Poppins"/>
              </a:rPr>
              <a:t>on our AWS EC2</a:t>
            </a:r>
          </a:p>
          <a:p>
            <a:pPr algn="ctr">
              <a:lnSpc>
                <a:spcPts val="4050"/>
              </a:lnSpc>
            </a:pPr>
            <a:endParaRPr lang="en-US" sz="2700">
              <a:solidFill>
                <a:srgbClr val="FFFFFF"/>
              </a:solidFill>
              <a:latin typeface="Poppins"/>
              <a:ea typeface="Poppins"/>
              <a:cs typeface="Poppins"/>
              <a:sym typeface="Poppins"/>
            </a:endParaRPr>
          </a:p>
          <a:p>
            <a:pPr algn="ctr">
              <a:lnSpc>
                <a:spcPts val="4050"/>
              </a:lnSpc>
            </a:pPr>
            <a:r>
              <a:rPr lang="en-US" sz="2700">
                <a:solidFill>
                  <a:srgbClr val="FFFFFF"/>
                </a:solidFill>
                <a:latin typeface="Poppins"/>
                <a:ea typeface="Poppins"/>
                <a:cs typeface="Poppins"/>
                <a:sym typeface="Poppins"/>
              </a:rPr>
              <a:t>Refining backend</a:t>
            </a:r>
          </a:p>
          <a:p>
            <a:pPr algn="ctr">
              <a:lnSpc>
                <a:spcPts val="4050"/>
              </a:lnSpc>
            </a:pPr>
            <a:r>
              <a:rPr lang="en-US" sz="2700">
                <a:solidFill>
                  <a:srgbClr val="FFFFFF"/>
                </a:solidFill>
                <a:latin typeface="Poppins"/>
                <a:ea typeface="Poppins"/>
                <a:cs typeface="Poppins"/>
                <a:sym typeface="Poppins"/>
              </a:rPr>
              <a:t>queries</a:t>
            </a:r>
          </a:p>
        </p:txBody>
      </p:sp>
      <p:grpSp>
        <p:nvGrpSpPr>
          <p:cNvPr id="24" name="Group 24"/>
          <p:cNvGrpSpPr/>
          <p:nvPr/>
        </p:nvGrpSpPr>
        <p:grpSpPr>
          <a:xfrm rot="5400000">
            <a:off x="12584136" y="6726005"/>
            <a:ext cx="475024" cy="322336"/>
            <a:chOff x="0" y="0"/>
            <a:chExt cx="935070" cy="634509"/>
          </a:xfrm>
        </p:grpSpPr>
        <p:sp>
          <p:nvSpPr>
            <p:cNvPr id="25" name="Freeform 25"/>
            <p:cNvSpPr/>
            <p:nvPr/>
          </p:nvSpPr>
          <p:spPr>
            <a:xfrm>
              <a:off x="0" y="31269"/>
              <a:ext cx="903258" cy="571971"/>
            </a:xfrm>
            <a:custGeom>
              <a:avLst/>
              <a:gdLst/>
              <a:ahLst/>
              <a:cxnLst/>
              <a:rect l="l" t="t" r="r" b="b"/>
              <a:pathLst>
                <a:path w="903258" h="571971">
                  <a:moveTo>
                    <a:pt x="883683" y="245870"/>
                  </a:moveTo>
                  <a:lnTo>
                    <a:pt x="580058" y="8847"/>
                  </a:lnTo>
                  <a:cubicBezTo>
                    <a:pt x="570473" y="1364"/>
                    <a:pt x="557460" y="0"/>
                    <a:pt x="546531" y="5333"/>
                  </a:cubicBezTo>
                  <a:cubicBezTo>
                    <a:pt x="535603" y="10666"/>
                    <a:pt x="528670" y="21762"/>
                    <a:pt x="528670" y="33923"/>
                  </a:cubicBezTo>
                  <a:lnTo>
                    <a:pt x="528670" y="106739"/>
                  </a:lnTo>
                  <a:cubicBezTo>
                    <a:pt x="528670" y="142744"/>
                    <a:pt x="499483" y="171931"/>
                    <a:pt x="463479" y="171931"/>
                  </a:cubicBezTo>
                  <a:lnTo>
                    <a:pt x="65192" y="171931"/>
                  </a:lnTo>
                  <a:cubicBezTo>
                    <a:pt x="29187" y="171931"/>
                    <a:pt x="0" y="201118"/>
                    <a:pt x="0" y="237123"/>
                  </a:cubicBezTo>
                  <a:lnTo>
                    <a:pt x="0" y="334848"/>
                  </a:lnTo>
                  <a:cubicBezTo>
                    <a:pt x="0" y="352138"/>
                    <a:pt x="6868" y="368720"/>
                    <a:pt x="19094" y="380945"/>
                  </a:cubicBezTo>
                  <a:cubicBezTo>
                    <a:pt x="31320" y="393171"/>
                    <a:pt x="47902" y="400040"/>
                    <a:pt x="65192" y="400040"/>
                  </a:cubicBezTo>
                  <a:lnTo>
                    <a:pt x="463479" y="400040"/>
                  </a:lnTo>
                  <a:cubicBezTo>
                    <a:pt x="499483" y="400040"/>
                    <a:pt x="528670" y="429227"/>
                    <a:pt x="528670" y="465231"/>
                  </a:cubicBezTo>
                  <a:lnTo>
                    <a:pt x="528670" y="538048"/>
                  </a:lnTo>
                  <a:cubicBezTo>
                    <a:pt x="528670" y="550208"/>
                    <a:pt x="535603" y="561305"/>
                    <a:pt x="546531" y="566638"/>
                  </a:cubicBezTo>
                  <a:cubicBezTo>
                    <a:pt x="557460" y="571971"/>
                    <a:pt x="570473" y="570607"/>
                    <a:pt x="580058" y="563124"/>
                  </a:cubicBezTo>
                  <a:lnTo>
                    <a:pt x="883683" y="326101"/>
                  </a:lnTo>
                  <a:cubicBezTo>
                    <a:pt x="896037" y="316457"/>
                    <a:pt x="903258" y="301658"/>
                    <a:pt x="903258" y="285985"/>
                  </a:cubicBezTo>
                  <a:cubicBezTo>
                    <a:pt x="903258" y="270313"/>
                    <a:pt x="896037" y="255514"/>
                    <a:pt x="883683" y="245870"/>
                  </a:cubicBezTo>
                  <a:close/>
                </a:path>
              </a:pathLst>
            </a:custGeom>
            <a:solidFill>
              <a:srgbClr val="FFFFFF"/>
            </a:solidFill>
          </p:spPr>
          <p:txBody>
            <a:bodyPr/>
            <a:lstStyle/>
            <a:p>
              <a:endParaRPr lang="ko-KR" altLang="en-US"/>
            </a:p>
          </p:txBody>
        </p:sp>
        <p:sp>
          <p:nvSpPr>
            <p:cNvPr id="26" name="TextBox 26"/>
            <p:cNvSpPr txBox="1"/>
            <p:nvPr/>
          </p:nvSpPr>
          <p:spPr>
            <a:xfrm>
              <a:off x="0" y="241300"/>
              <a:ext cx="833470" cy="190009"/>
            </a:xfrm>
            <a:prstGeom prst="rect">
              <a:avLst/>
            </a:prstGeom>
          </p:spPr>
          <p:txBody>
            <a:bodyPr lIns="50800" tIns="50800" rIns="50800" bIns="50800" rtlCol="0" anchor="ctr"/>
            <a:lstStyle/>
            <a:p>
              <a:pPr algn="ctr">
                <a:lnSpc>
                  <a:spcPts val="2524"/>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120" b="-9991"/>
            </a:stretch>
          </a:blipFill>
        </p:spPr>
        <p:txBody>
          <a:bodyPr/>
          <a:lstStyle/>
          <a:p>
            <a:endParaRPr lang="ko-KR" altLang="en-US"/>
          </a:p>
        </p:txBody>
      </p:sp>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rot="-1185208">
            <a:off x="15752279" y="1640976"/>
            <a:ext cx="1318931" cy="1342680"/>
          </a:xfrm>
          <a:custGeom>
            <a:avLst/>
            <a:gdLst/>
            <a:ahLst/>
            <a:cxnLst/>
            <a:rect l="l" t="t" r="r" b="b"/>
            <a:pathLst>
              <a:path w="1318931" h="1342680">
                <a:moveTo>
                  <a:pt x="0" y="0"/>
                </a:moveTo>
                <a:lnTo>
                  <a:pt x="1318932" y="0"/>
                </a:lnTo>
                <a:lnTo>
                  <a:pt x="1318932" y="1342679"/>
                </a:lnTo>
                <a:lnTo>
                  <a:pt x="0" y="1342679"/>
                </a:lnTo>
                <a:lnTo>
                  <a:pt x="0" y="0"/>
                </a:lnTo>
                <a:close/>
              </a:path>
            </a:pathLst>
          </a:custGeom>
          <a:blipFill>
            <a:blip r:embed="rId6"/>
            <a:stretch>
              <a:fillRect r="-821"/>
            </a:stretch>
          </a:blipFill>
        </p:spPr>
        <p:txBody>
          <a:bodyPr/>
          <a:lstStyle/>
          <a:p>
            <a:endParaRPr lang="ko-KR" altLang="en-US"/>
          </a:p>
        </p:txBody>
      </p:sp>
      <p:sp>
        <p:nvSpPr>
          <p:cNvPr id="5" name="Freeform 5"/>
          <p:cNvSpPr/>
          <p:nvPr/>
        </p:nvSpPr>
        <p:spPr>
          <a:xfrm rot="-1185208">
            <a:off x="755009" y="8737472"/>
            <a:ext cx="1023232" cy="1041656"/>
          </a:xfrm>
          <a:custGeom>
            <a:avLst/>
            <a:gdLst/>
            <a:ahLst/>
            <a:cxnLst/>
            <a:rect l="l" t="t" r="r" b="b"/>
            <a:pathLst>
              <a:path w="1023232" h="1041656">
                <a:moveTo>
                  <a:pt x="0" y="0"/>
                </a:moveTo>
                <a:lnTo>
                  <a:pt x="1023231" y="0"/>
                </a:lnTo>
                <a:lnTo>
                  <a:pt x="1023231" y="1041656"/>
                </a:lnTo>
                <a:lnTo>
                  <a:pt x="0" y="1041656"/>
                </a:lnTo>
                <a:lnTo>
                  <a:pt x="0" y="0"/>
                </a:lnTo>
                <a:close/>
              </a:path>
            </a:pathLst>
          </a:custGeom>
          <a:blipFill>
            <a:blip r:embed="rId6"/>
            <a:stretch>
              <a:fillRect r="-821"/>
            </a:stretch>
          </a:blipFill>
        </p:spPr>
        <p:txBody>
          <a:bodyPr/>
          <a:lstStyle/>
          <a:p>
            <a:endParaRPr lang="ko-KR" altLang="en-US"/>
          </a:p>
        </p:txBody>
      </p:sp>
      <p:sp>
        <p:nvSpPr>
          <p:cNvPr id="6" name="TextBox 6"/>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7" name="TextBox 7"/>
          <p:cNvSpPr txBox="1"/>
          <p:nvPr/>
        </p:nvSpPr>
        <p:spPr>
          <a:xfrm>
            <a:off x="5823410" y="1571898"/>
            <a:ext cx="6641181"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FUTURE PLAN</a:t>
            </a:r>
          </a:p>
        </p:txBody>
      </p:sp>
      <p:sp>
        <p:nvSpPr>
          <p:cNvPr id="8" name="Freeform 8"/>
          <p:cNvSpPr/>
          <p:nvPr/>
        </p:nvSpPr>
        <p:spPr>
          <a:xfrm rot="-1185208">
            <a:off x="14901871" y="7920293"/>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6"/>
            <a:stretch>
              <a:fillRect r="-821"/>
            </a:stretch>
          </a:blipFill>
        </p:spPr>
        <p:txBody>
          <a:bodyPr/>
          <a:lstStyle/>
          <a:p>
            <a:endParaRPr lang="ko-KR" altLang="en-US"/>
          </a:p>
        </p:txBody>
      </p:sp>
      <p:sp>
        <p:nvSpPr>
          <p:cNvPr id="9" name="Freeform 9"/>
          <p:cNvSpPr/>
          <p:nvPr/>
        </p:nvSpPr>
        <p:spPr>
          <a:xfrm>
            <a:off x="1785394" y="3337751"/>
            <a:ext cx="793875" cy="809044"/>
          </a:xfrm>
          <a:custGeom>
            <a:avLst/>
            <a:gdLst/>
            <a:ahLst/>
            <a:cxnLst/>
            <a:rect l="l" t="t" r="r" b="b"/>
            <a:pathLst>
              <a:path w="793875" h="809044">
                <a:moveTo>
                  <a:pt x="0" y="0"/>
                </a:moveTo>
                <a:lnTo>
                  <a:pt x="793875" y="0"/>
                </a:lnTo>
                <a:lnTo>
                  <a:pt x="793875" y="809044"/>
                </a:lnTo>
                <a:lnTo>
                  <a:pt x="0" y="809044"/>
                </a:lnTo>
                <a:lnTo>
                  <a:pt x="0" y="0"/>
                </a:lnTo>
                <a:close/>
              </a:path>
            </a:pathLst>
          </a:custGeom>
          <a:blipFill>
            <a:blip r:embed="rId7"/>
            <a:stretch>
              <a:fillRect/>
            </a:stretch>
          </a:blipFill>
        </p:spPr>
        <p:txBody>
          <a:bodyPr/>
          <a:lstStyle/>
          <a:p>
            <a:endParaRPr lang="ko-KR" altLang="en-US"/>
          </a:p>
        </p:txBody>
      </p:sp>
      <p:sp>
        <p:nvSpPr>
          <p:cNvPr id="10" name="TextBox 10"/>
          <p:cNvSpPr txBox="1"/>
          <p:nvPr/>
        </p:nvSpPr>
        <p:spPr>
          <a:xfrm>
            <a:off x="3307928" y="6663182"/>
            <a:ext cx="11230717" cy="617855"/>
          </a:xfrm>
          <a:prstGeom prst="rect">
            <a:avLst/>
          </a:prstGeom>
        </p:spPr>
        <p:txBody>
          <a:bodyPr lIns="0" tIns="0" rIns="0" bIns="0" rtlCol="0" anchor="t">
            <a:spAutoFit/>
          </a:bodyPr>
          <a:lstStyle/>
          <a:p>
            <a:pPr algn="l">
              <a:lnSpc>
                <a:spcPts val="5499"/>
              </a:lnSpc>
            </a:pPr>
            <a:r>
              <a:rPr lang="en-US" sz="2199">
                <a:solidFill>
                  <a:srgbClr val="FFFFFF"/>
                </a:solidFill>
                <a:latin typeface="Poppins"/>
                <a:ea typeface="Poppins"/>
                <a:cs typeface="Poppins"/>
                <a:sym typeface="Poppins"/>
              </a:rPr>
              <a:t>Allow admins to append products under new categories.</a:t>
            </a:r>
          </a:p>
        </p:txBody>
      </p:sp>
      <p:sp>
        <p:nvSpPr>
          <p:cNvPr id="11" name="TextBox 11"/>
          <p:cNvSpPr txBox="1"/>
          <p:nvPr/>
        </p:nvSpPr>
        <p:spPr>
          <a:xfrm>
            <a:off x="2977235" y="5676900"/>
            <a:ext cx="5339347" cy="779059"/>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75000"/>
                    </a:schemeClr>
                  </a:outerShdw>
                </a:effectLst>
                <a:latin typeface="Garet Bold"/>
                <a:sym typeface="Garet Bold"/>
              </a:rPr>
              <a:t>ADMIN CAPABILITIES ENHANCE</a:t>
            </a:r>
          </a:p>
        </p:txBody>
      </p:sp>
      <p:sp>
        <p:nvSpPr>
          <p:cNvPr id="12" name="TextBox 12"/>
          <p:cNvSpPr txBox="1"/>
          <p:nvPr/>
        </p:nvSpPr>
        <p:spPr>
          <a:xfrm>
            <a:off x="3307928" y="4403190"/>
            <a:ext cx="12471059"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Connect "stars" (products) intelligently using AI-driven recommendation algorithms.</a:t>
            </a:r>
          </a:p>
        </p:txBody>
      </p:sp>
      <p:sp>
        <p:nvSpPr>
          <p:cNvPr id="13" name="TextBox 13"/>
          <p:cNvSpPr txBox="1"/>
          <p:nvPr/>
        </p:nvSpPr>
        <p:spPr>
          <a:xfrm>
            <a:off x="2875178" y="3167034"/>
            <a:ext cx="5543463" cy="779059"/>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76200" dir="5400000" algn="ctr" rotWithShape="0">
                    <a:schemeClr val="bg1">
                      <a:alpha val="75000"/>
                    </a:schemeClr>
                  </a:outerShdw>
                </a:effectLst>
                <a:latin typeface="Garet Bold"/>
                <a:sym typeface="Garet Bold"/>
              </a:rPr>
              <a:t>AI-DRIVEN RECOMMENDATIONS</a:t>
            </a:r>
          </a:p>
        </p:txBody>
      </p:sp>
      <p:sp>
        <p:nvSpPr>
          <p:cNvPr id="14" name="TextBox 14"/>
          <p:cNvSpPr txBox="1"/>
          <p:nvPr/>
        </p:nvSpPr>
        <p:spPr>
          <a:xfrm>
            <a:off x="3307928" y="7451852"/>
            <a:ext cx="13744554" cy="391795"/>
          </a:xfrm>
          <a:prstGeom prst="rect">
            <a:avLst/>
          </a:prstGeom>
        </p:spPr>
        <p:txBody>
          <a:bodyPr lIns="0" tIns="0" rIns="0" bIns="0" rtlCol="0" anchor="t">
            <a:spAutoFit/>
          </a:bodyPr>
          <a:lstStyle/>
          <a:p>
            <a:pPr algn="l">
              <a:lnSpc>
                <a:spcPts val="3079"/>
              </a:lnSpc>
            </a:pPr>
            <a:r>
              <a:rPr lang="en-US" sz="2199">
                <a:solidFill>
                  <a:srgbClr val="FFFFFF"/>
                </a:solidFill>
                <a:latin typeface="Poppins"/>
                <a:ea typeface="Poppins"/>
                <a:cs typeface="Poppins"/>
                <a:sym typeface="Poppins"/>
              </a:rPr>
              <a:t>Allow admins to create and link new "galaxies" (categories) to the existing e-commerce platform.</a:t>
            </a:r>
          </a:p>
        </p:txBody>
      </p:sp>
      <p:sp>
        <p:nvSpPr>
          <p:cNvPr id="15" name="Freeform 15"/>
          <p:cNvSpPr/>
          <p:nvPr/>
        </p:nvSpPr>
        <p:spPr>
          <a:xfrm>
            <a:off x="1775869" y="5823685"/>
            <a:ext cx="793875" cy="809044"/>
          </a:xfrm>
          <a:custGeom>
            <a:avLst/>
            <a:gdLst/>
            <a:ahLst/>
            <a:cxnLst/>
            <a:rect l="l" t="t" r="r" b="b"/>
            <a:pathLst>
              <a:path w="793875" h="809044">
                <a:moveTo>
                  <a:pt x="0" y="0"/>
                </a:moveTo>
                <a:lnTo>
                  <a:pt x="793875" y="0"/>
                </a:lnTo>
                <a:lnTo>
                  <a:pt x="793875" y="809044"/>
                </a:lnTo>
                <a:lnTo>
                  <a:pt x="0" y="809044"/>
                </a:lnTo>
                <a:lnTo>
                  <a:pt x="0" y="0"/>
                </a:lnTo>
                <a:close/>
              </a:path>
            </a:pathLst>
          </a:custGeom>
          <a:blipFill>
            <a:blip r:embed="rId7"/>
            <a:stretch>
              <a:fillRect/>
            </a:stretch>
          </a:blipFill>
        </p:spPr>
        <p:txBody>
          <a:bodyPr/>
          <a:lstStyle/>
          <a:p>
            <a:endParaRPr lang="ko-KR"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95748" y="4478655"/>
            <a:ext cx="16496504" cy="1029128"/>
          </a:xfrm>
          <a:prstGeom prst="rect">
            <a:avLst/>
          </a:prstGeom>
        </p:spPr>
        <p:txBody>
          <a:bodyPr lIns="0" tIns="0" rIns="0" bIns="0" rtlCol="0" anchor="t">
            <a:spAutoFit/>
          </a:bodyPr>
          <a:lstStyle/>
          <a:p>
            <a:pPr algn="ctr">
              <a:lnSpc>
                <a:spcPts val="7069"/>
              </a:lnSpc>
            </a:pPr>
            <a:r>
              <a:rPr lang="en-US" sz="9000" b="1" dirty="0">
                <a:solidFill>
                  <a:srgbClr val="FFFFFF"/>
                </a:solidFill>
                <a:effectLst>
                  <a:glow rad="38100">
                    <a:schemeClr val="bg1"/>
                  </a:glow>
                  <a:outerShdw blurRad="266700" dist="50800" dir="5400000" algn="ctr" rotWithShape="0">
                    <a:schemeClr val="bg1">
                      <a:alpha val="90000"/>
                    </a:schemeClr>
                  </a:outerShdw>
                </a:effectLst>
                <a:latin typeface="Garet Bold"/>
                <a:sym typeface="DM Sans Bold"/>
              </a:rPr>
              <a:t>Q&amp;A</a:t>
            </a:r>
          </a:p>
        </p:txBody>
      </p:sp>
      <p:sp>
        <p:nvSpPr>
          <p:cNvPr id="4" name="Freeform 4"/>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4"/>
            <a:stretch>
              <a:fillRect r="-821"/>
            </a:stretch>
          </a:blipFill>
        </p:spPr>
        <p:txBody>
          <a:bodyPr/>
          <a:lstStyle/>
          <a:p>
            <a:endParaRPr lang="ko-KR" altLang="en-US"/>
          </a:p>
        </p:txBody>
      </p:sp>
      <p:sp>
        <p:nvSpPr>
          <p:cNvPr id="5" name="Freeform 5"/>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4"/>
            <a:stretch>
              <a:fillRect r="-821"/>
            </a:stretch>
          </a:blipFill>
        </p:spPr>
        <p:txBody>
          <a:bodyPr/>
          <a:lstStyle/>
          <a:p>
            <a:endParaRPr lang="ko-KR" altLang="en-US"/>
          </a:p>
        </p:txBody>
      </p:sp>
      <p:sp>
        <p:nvSpPr>
          <p:cNvPr id="6" name="Freeform 6"/>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7" name="Freeform 7"/>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8" name="TextBox 8"/>
          <p:cNvSpPr txBox="1"/>
          <p:nvPr/>
        </p:nvSpPr>
        <p:spPr>
          <a:xfrm>
            <a:off x="5953861" y="1920506"/>
            <a:ext cx="6185572" cy="952120"/>
          </a:xfrm>
          <a:prstGeom prst="rect">
            <a:avLst/>
          </a:prstGeom>
          <a:effectLst>
            <a:glow rad="660400">
              <a:schemeClr val="accent1">
                <a:alpha val="40000"/>
              </a:schemeClr>
            </a:glow>
          </a:effectLst>
        </p:spPr>
        <p:txBody>
          <a:bodyPr lIns="0" tIns="0" rIns="0" bIns="0" rtlCol="0" anchor="t">
            <a:spAutoFit/>
          </a:bodyPr>
          <a:lstStyle/>
          <a:p>
            <a:pPr algn="ctr">
              <a:lnSpc>
                <a:spcPts val="7069"/>
              </a:lnSpc>
            </a:pPr>
            <a:r>
              <a:rPr lang="en-US" sz="6999" b="1" dirty="0">
                <a:solidFill>
                  <a:srgbClr val="FFFFFF"/>
                </a:solidFill>
                <a:effectLst>
                  <a:glow rad="38100">
                    <a:schemeClr val="bg1"/>
                  </a:glow>
                  <a:outerShdw blurRad="266700" dist="50800" dir="5400000" algn="ctr" rotWithShape="0">
                    <a:schemeClr val="bg1">
                      <a:alpha val="90000"/>
                    </a:schemeClr>
                  </a:outerShdw>
                </a:effectLst>
                <a:latin typeface="Garet Bold"/>
                <a:ea typeface="Garet Bold"/>
                <a:cs typeface="Garet Bold"/>
                <a:sym typeface="Garet Bold"/>
              </a:rPr>
              <a:t>CONTENTS</a:t>
            </a:r>
          </a:p>
        </p:txBody>
      </p:sp>
      <p:sp>
        <p:nvSpPr>
          <p:cNvPr id="9" name="TextBox 9"/>
          <p:cNvSpPr txBox="1"/>
          <p:nvPr/>
        </p:nvSpPr>
        <p:spPr>
          <a:xfrm>
            <a:off x="4936011" y="3809645"/>
            <a:ext cx="3599712" cy="635000"/>
          </a:xfrm>
          <a:prstGeom prst="rect">
            <a:avLst/>
          </a:prstGeom>
        </p:spPr>
        <p:txBody>
          <a:bodyPr lIns="0" tIns="0" rIns="0" bIns="0" rtlCol="0" anchor="t">
            <a:spAutoFit/>
          </a:bodyPr>
          <a:lstStyle/>
          <a:p>
            <a:pPr algn="just">
              <a:lnSpc>
                <a:spcPts val="4900"/>
              </a:lnSpc>
            </a:pPr>
            <a:r>
              <a:rPr lang="en-US" sz="3500">
                <a:solidFill>
                  <a:srgbClr val="FFFFFF"/>
                </a:solidFill>
                <a:latin typeface="Poppins"/>
                <a:ea typeface="Poppins"/>
                <a:cs typeface="Poppins"/>
                <a:sym typeface="Poppins"/>
              </a:rPr>
              <a:t>Introduction</a:t>
            </a:r>
          </a:p>
        </p:txBody>
      </p:sp>
      <p:sp>
        <p:nvSpPr>
          <p:cNvPr id="10" name="TextBox 10"/>
          <p:cNvSpPr txBox="1"/>
          <p:nvPr/>
        </p:nvSpPr>
        <p:spPr>
          <a:xfrm>
            <a:off x="3587566" y="4009988"/>
            <a:ext cx="832034" cy="403957"/>
          </a:xfrm>
          <a:prstGeom prst="rect">
            <a:avLst/>
          </a:prstGeom>
          <a:effectLst>
            <a:glow rad="127000">
              <a:schemeClr val="bg1"/>
            </a:glow>
            <a:outerShdw blurRad="50800" dir="600000" algn="ctr" rotWithShape="0">
              <a:schemeClr val="bg1">
                <a:alpha val="43000"/>
              </a:schemeClr>
            </a:outerShdw>
          </a:effectLst>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ea typeface="Garet Bold"/>
                <a:cs typeface="Garet Bold"/>
                <a:sym typeface="Garet Bold"/>
              </a:rPr>
              <a:t>01. </a:t>
            </a:r>
          </a:p>
        </p:txBody>
      </p:sp>
      <p:sp>
        <p:nvSpPr>
          <p:cNvPr id="11" name="TextBox 11"/>
          <p:cNvSpPr txBox="1"/>
          <p:nvPr/>
        </p:nvSpPr>
        <p:spPr>
          <a:xfrm>
            <a:off x="3640834" y="5753966"/>
            <a:ext cx="832034" cy="403957"/>
          </a:xfrm>
          <a:prstGeom prst="rect">
            <a:avLst/>
          </a:prstGeom>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sym typeface="Garet Bold"/>
              </a:rPr>
              <a:t>02.</a:t>
            </a:r>
          </a:p>
        </p:txBody>
      </p:sp>
      <p:sp>
        <p:nvSpPr>
          <p:cNvPr id="12" name="TextBox 12"/>
          <p:cNvSpPr txBox="1"/>
          <p:nvPr/>
        </p:nvSpPr>
        <p:spPr>
          <a:xfrm>
            <a:off x="3686678" y="7464656"/>
            <a:ext cx="832034" cy="403957"/>
          </a:xfrm>
          <a:prstGeom prst="rect">
            <a:avLst/>
          </a:prstGeom>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sym typeface="Garet Bold"/>
              </a:rPr>
              <a:t>03.</a:t>
            </a:r>
          </a:p>
        </p:txBody>
      </p:sp>
      <p:sp>
        <p:nvSpPr>
          <p:cNvPr id="13" name="TextBox 13"/>
          <p:cNvSpPr txBox="1"/>
          <p:nvPr/>
        </p:nvSpPr>
        <p:spPr>
          <a:xfrm>
            <a:off x="4936234" y="5553623"/>
            <a:ext cx="3761968" cy="635000"/>
          </a:xfrm>
          <a:prstGeom prst="rect">
            <a:avLst/>
          </a:prstGeom>
        </p:spPr>
        <p:txBody>
          <a:bodyPr lIns="0" tIns="0" rIns="0" bIns="0" rtlCol="0" anchor="t">
            <a:spAutoFit/>
          </a:bodyPr>
          <a:lstStyle/>
          <a:p>
            <a:pPr algn="just">
              <a:lnSpc>
                <a:spcPts val="4900"/>
              </a:lnSpc>
            </a:pPr>
            <a:r>
              <a:rPr lang="en-US" sz="3500">
                <a:solidFill>
                  <a:srgbClr val="FFFFFF"/>
                </a:solidFill>
                <a:latin typeface="Poppins"/>
                <a:ea typeface="Poppins"/>
                <a:cs typeface="Poppins"/>
                <a:sym typeface="Poppins"/>
              </a:rPr>
              <a:t>Service</a:t>
            </a:r>
          </a:p>
        </p:txBody>
      </p:sp>
      <p:sp>
        <p:nvSpPr>
          <p:cNvPr id="14" name="TextBox 14"/>
          <p:cNvSpPr txBox="1"/>
          <p:nvPr/>
        </p:nvSpPr>
        <p:spPr>
          <a:xfrm>
            <a:off x="4982078" y="7264313"/>
            <a:ext cx="3761968" cy="635000"/>
          </a:xfrm>
          <a:prstGeom prst="rect">
            <a:avLst/>
          </a:prstGeom>
        </p:spPr>
        <p:txBody>
          <a:bodyPr lIns="0" tIns="0" rIns="0" bIns="0" rtlCol="0" anchor="t">
            <a:spAutoFit/>
          </a:bodyPr>
          <a:lstStyle/>
          <a:p>
            <a:pPr algn="just">
              <a:lnSpc>
                <a:spcPts val="4900"/>
              </a:lnSpc>
            </a:pPr>
            <a:r>
              <a:rPr lang="en-US" sz="3500">
                <a:solidFill>
                  <a:srgbClr val="FFFFFF"/>
                </a:solidFill>
                <a:latin typeface="Poppins"/>
                <a:ea typeface="Poppins"/>
                <a:cs typeface="Poppins"/>
                <a:sym typeface="Poppins"/>
              </a:rPr>
              <a:t>Demo</a:t>
            </a:r>
          </a:p>
        </p:txBody>
      </p:sp>
      <p:sp>
        <p:nvSpPr>
          <p:cNvPr id="15" name="TextBox 15"/>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6" name="TextBox 16"/>
          <p:cNvSpPr txBox="1"/>
          <p:nvPr/>
        </p:nvSpPr>
        <p:spPr>
          <a:xfrm>
            <a:off x="10897483" y="3783298"/>
            <a:ext cx="3599712" cy="635000"/>
          </a:xfrm>
          <a:prstGeom prst="rect">
            <a:avLst/>
          </a:prstGeom>
        </p:spPr>
        <p:txBody>
          <a:bodyPr lIns="0" tIns="0" rIns="0" bIns="0" rtlCol="0" anchor="t">
            <a:spAutoFit/>
          </a:bodyPr>
          <a:lstStyle/>
          <a:p>
            <a:pPr algn="just">
              <a:lnSpc>
                <a:spcPts val="4900"/>
              </a:lnSpc>
            </a:pPr>
            <a:r>
              <a:rPr lang="en-US" sz="3500" dirty="0">
                <a:solidFill>
                  <a:srgbClr val="FFFFFF"/>
                </a:solidFill>
                <a:latin typeface="Poppins"/>
                <a:ea typeface="Poppins"/>
                <a:cs typeface="Poppins"/>
                <a:sym typeface="Poppins"/>
              </a:rPr>
              <a:t>Implementation</a:t>
            </a:r>
          </a:p>
        </p:txBody>
      </p:sp>
      <p:sp>
        <p:nvSpPr>
          <p:cNvPr id="17" name="TextBox 17"/>
          <p:cNvSpPr txBox="1"/>
          <p:nvPr/>
        </p:nvSpPr>
        <p:spPr>
          <a:xfrm>
            <a:off x="9621356" y="3983641"/>
            <a:ext cx="832034" cy="403957"/>
          </a:xfrm>
          <a:prstGeom prst="rect">
            <a:avLst/>
          </a:prstGeom>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sym typeface="Garet Bold"/>
              </a:rPr>
              <a:t>04. </a:t>
            </a:r>
          </a:p>
        </p:txBody>
      </p:sp>
      <p:sp>
        <p:nvSpPr>
          <p:cNvPr id="18" name="TextBox 18"/>
          <p:cNvSpPr txBox="1"/>
          <p:nvPr/>
        </p:nvSpPr>
        <p:spPr>
          <a:xfrm>
            <a:off x="9602306" y="5727618"/>
            <a:ext cx="832034" cy="403957"/>
          </a:xfrm>
          <a:prstGeom prst="rect">
            <a:avLst/>
          </a:prstGeom>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sym typeface="Garet Bold"/>
              </a:rPr>
              <a:t>05.</a:t>
            </a:r>
          </a:p>
        </p:txBody>
      </p:sp>
      <p:sp>
        <p:nvSpPr>
          <p:cNvPr id="19" name="TextBox 19"/>
          <p:cNvSpPr txBox="1"/>
          <p:nvPr/>
        </p:nvSpPr>
        <p:spPr>
          <a:xfrm>
            <a:off x="9648150" y="7438308"/>
            <a:ext cx="832034" cy="403957"/>
          </a:xfrm>
          <a:prstGeom prst="rect">
            <a:avLst/>
          </a:prstGeom>
        </p:spPr>
        <p:txBody>
          <a:bodyPr lIns="0" tIns="0" rIns="0" bIns="0" rtlCol="0" anchor="t">
            <a:spAutoFit/>
          </a:bodyPr>
          <a:lstStyle/>
          <a:p>
            <a:pPr algn="r">
              <a:lnSpc>
                <a:spcPts val="3030"/>
              </a:lnSpc>
            </a:pPr>
            <a:r>
              <a:rPr lang="en-US" sz="3000" b="1" dirty="0">
                <a:solidFill>
                  <a:srgbClr val="FFFFFF"/>
                </a:solidFill>
                <a:effectLst>
                  <a:glow rad="25400">
                    <a:schemeClr val="bg1"/>
                  </a:glow>
                  <a:outerShdw blurRad="266700" dist="50800" dir="5400000" algn="ctr" rotWithShape="0">
                    <a:schemeClr val="bg1">
                      <a:alpha val="80000"/>
                    </a:schemeClr>
                  </a:outerShdw>
                </a:effectLst>
                <a:latin typeface="Garet Bold"/>
                <a:sym typeface="Garet Bold"/>
              </a:rPr>
              <a:t>06.</a:t>
            </a:r>
          </a:p>
        </p:txBody>
      </p:sp>
      <p:sp>
        <p:nvSpPr>
          <p:cNvPr id="20" name="TextBox 20"/>
          <p:cNvSpPr txBox="1"/>
          <p:nvPr/>
        </p:nvSpPr>
        <p:spPr>
          <a:xfrm>
            <a:off x="10897706" y="5527276"/>
            <a:ext cx="3761968" cy="635000"/>
          </a:xfrm>
          <a:prstGeom prst="rect">
            <a:avLst/>
          </a:prstGeom>
        </p:spPr>
        <p:txBody>
          <a:bodyPr lIns="0" tIns="0" rIns="0" bIns="0" rtlCol="0" anchor="t">
            <a:spAutoFit/>
          </a:bodyPr>
          <a:lstStyle/>
          <a:p>
            <a:pPr algn="just">
              <a:lnSpc>
                <a:spcPts val="4900"/>
              </a:lnSpc>
            </a:pPr>
            <a:r>
              <a:rPr lang="en-US" sz="3500">
                <a:solidFill>
                  <a:srgbClr val="FFFFFF"/>
                </a:solidFill>
                <a:latin typeface="Poppins"/>
                <a:ea typeface="Poppins"/>
                <a:cs typeface="Poppins"/>
                <a:sym typeface="Poppins"/>
              </a:rPr>
              <a:t>Challenges</a:t>
            </a:r>
          </a:p>
        </p:txBody>
      </p:sp>
      <p:sp>
        <p:nvSpPr>
          <p:cNvPr id="21" name="TextBox 21"/>
          <p:cNvSpPr txBox="1"/>
          <p:nvPr/>
        </p:nvSpPr>
        <p:spPr>
          <a:xfrm>
            <a:off x="10943550" y="7237966"/>
            <a:ext cx="3761968" cy="635000"/>
          </a:xfrm>
          <a:prstGeom prst="rect">
            <a:avLst/>
          </a:prstGeom>
        </p:spPr>
        <p:txBody>
          <a:bodyPr lIns="0" tIns="0" rIns="0" bIns="0" rtlCol="0" anchor="t">
            <a:spAutoFit/>
          </a:bodyPr>
          <a:lstStyle/>
          <a:p>
            <a:pPr algn="just">
              <a:lnSpc>
                <a:spcPts val="4900"/>
              </a:lnSpc>
            </a:pPr>
            <a:r>
              <a:rPr lang="en-US" sz="3500">
                <a:solidFill>
                  <a:srgbClr val="FFFFFF"/>
                </a:solidFill>
                <a:latin typeface="Poppins"/>
                <a:ea typeface="Poppins"/>
                <a:cs typeface="Poppins"/>
                <a:sym typeface="Poppins"/>
              </a:rPr>
              <a:t>Future Plan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450211" y="1940046"/>
            <a:ext cx="1318931" cy="1342680"/>
          </a:xfrm>
          <a:custGeom>
            <a:avLst/>
            <a:gdLst/>
            <a:ahLst/>
            <a:cxnLst/>
            <a:rect l="l" t="t" r="r" b="b"/>
            <a:pathLst>
              <a:path w="1318931" h="1342680">
                <a:moveTo>
                  <a:pt x="0" y="0"/>
                </a:moveTo>
                <a:lnTo>
                  <a:pt x="1318931" y="0"/>
                </a:lnTo>
                <a:lnTo>
                  <a:pt x="1318931" y="1342679"/>
                </a:lnTo>
                <a:lnTo>
                  <a:pt x="0" y="1342679"/>
                </a:lnTo>
                <a:lnTo>
                  <a:pt x="0" y="0"/>
                </a:lnTo>
                <a:close/>
              </a:path>
            </a:pathLst>
          </a:custGeom>
          <a:blipFill>
            <a:blip r:embed="rId5"/>
            <a:stretch>
              <a:fillRect r="-821"/>
            </a:stretch>
          </a:blipFill>
        </p:spPr>
        <p:txBody>
          <a:bodyPr/>
          <a:lstStyle/>
          <a:p>
            <a:endParaRPr lang="ko-KR" altLang="en-US"/>
          </a:p>
        </p:txBody>
      </p:sp>
      <p:grpSp>
        <p:nvGrpSpPr>
          <p:cNvPr id="5" name="Group 5"/>
          <p:cNvGrpSpPr/>
          <p:nvPr/>
        </p:nvGrpSpPr>
        <p:grpSpPr>
          <a:xfrm>
            <a:off x="4165930" y="2678061"/>
            <a:ext cx="6331109" cy="63311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rot="-1185208">
            <a:off x="2713665" y="7911006"/>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sp>
        <p:nvSpPr>
          <p:cNvPr id="9" name="TextBox 9"/>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0" name="TextBox 10"/>
          <p:cNvSpPr txBox="1"/>
          <p:nvPr/>
        </p:nvSpPr>
        <p:spPr>
          <a:xfrm>
            <a:off x="384085" y="1417578"/>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INTRODUCTION</a:t>
            </a:r>
          </a:p>
        </p:txBody>
      </p:sp>
      <p:sp>
        <p:nvSpPr>
          <p:cNvPr id="11" name="TextBox 11"/>
          <p:cNvSpPr txBox="1"/>
          <p:nvPr/>
        </p:nvSpPr>
        <p:spPr>
          <a:xfrm>
            <a:off x="8301178" y="5317856"/>
            <a:ext cx="9178976" cy="1645286"/>
          </a:xfrm>
          <a:prstGeom prst="rect">
            <a:avLst/>
          </a:prstGeom>
        </p:spPr>
        <p:txBody>
          <a:bodyPr lIns="0" tIns="0" rIns="0" bIns="0" rtlCol="0" anchor="t">
            <a:spAutoFit/>
          </a:bodyPr>
          <a:lstStyle/>
          <a:p>
            <a:pPr algn="just">
              <a:lnSpc>
                <a:spcPts val="4339"/>
              </a:lnSpc>
            </a:pPr>
            <a:r>
              <a:rPr lang="en-US" sz="3099">
                <a:solidFill>
                  <a:srgbClr val="FFFFFF"/>
                </a:solidFill>
                <a:latin typeface="Poppins"/>
                <a:ea typeface="Poppins"/>
                <a:cs typeface="Poppins"/>
                <a:sym typeface="Poppins"/>
              </a:rPr>
              <a:t>Where Space Meets Shopping</a:t>
            </a:r>
          </a:p>
          <a:p>
            <a:pPr algn="just">
              <a:lnSpc>
                <a:spcPts val="4339"/>
              </a:lnSpc>
            </a:pPr>
            <a:endParaRPr lang="en-US" sz="3099">
              <a:solidFill>
                <a:srgbClr val="FFFFFF"/>
              </a:solidFill>
              <a:latin typeface="Poppins"/>
              <a:ea typeface="Poppins"/>
              <a:cs typeface="Poppins"/>
              <a:sym typeface="Poppins"/>
            </a:endParaRPr>
          </a:p>
          <a:p>
            <a:pPr algn="just">
              <a:lnSpc>
                <a:spcPts val="4339"/>
              </a:lnSpc>
            </a:pPr>
            <a:r>
              <a:rPr lang="en-US" sz="3099">
                <a:solidFill>
                  <a:srgbClr val="FFFFFF"/>
                </a:solidFill>
                <a:latin typeface="Poppins"/>
                <a:ea typeface="Poppins"/>
                <a:cs typeface="Poppins"/>
                <a:sym typeface="Poppins"/>
              </a:rPr>
              <a:t>Immersive 3D Shopping Adventure</a:t>
            </a:r>
          </a:p>
        </p:txBody>
      </p:sp>
      <p:sp>
        <p:nvSpPr>
          <p:cNvPr id="12" name="TextBox 12"/>
          <p:cNvSpPr txBox="1"/>
          <p:nvPr/>
        </p:nvSpPr>
        <p:spPr>
          <a:xfrm>
            <a:off x="3381256" y="4068812"/>
            <a:ext cx="4929447" cy="836768"/>
          </a:xfrm>
          <a:prstGeom prst="rect">
            <a:avLst/>
          </a:prstGeom>
        </p:spPr>
        <p:txBody>
          <a:bodyPr lIns="0" tIns="0" rIns="0" bIns="0" rtlCol="0" anchor="t">
            <a:spAutoFit/>
          </a:bodyPr>
          <a:lstStyle/>
          <a:p>
            <a:pPr algn="ctr">
              <a:lnSpc>
                <a:spcPts val="7069"/>
              </a:lnSpc>
            </a:pPr>
            <a:r>
              <a:rPr lang="en-US" sz="4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SHOPPING NOVA</a:t>
            </a:r>
          </a:p>
        </p:txBody>
      </p:sp>
      <p:sp>
        <p:nvSpPr>
          <p:cNvPr id="13" name="Freeform 13"/>
          <p:cNvSpPr/>
          <p:nvPr/>
        </p:nvSpPr>
        <p:spPr>
          <a:xfrm>
            <a:off x="7214981" y="5336906"/>
            <a:ext cx="600293" cy="611763"/>
          </a:xfrm>
          <a:custGeom>
            <a:avLst/>
            <a:gdLst/>
            <a:ahLst/>
            <a:cxnLst/>
            <a:rect l="l" t="t" r="r" b="b"/>
            <a:pathLst>
              <a:path w="600293" h="611763">
                <a:moveTo>
                  <a:pt x="0" y="0"/>
                </a:moveTo>
                <a:lnTo>
                  <a:pt x="600293" y="0"/>
                </a:lnTo>
                <a:lnTo>
                  <a:pt x="600293" y="611763"/>
                </a:lnTo>
                <a:lnTo>
                  <a:pt x="0" y="611763"/>
                </a:lnTo>
                <a:lnTo>
                  <a:pt x="0" y="0"/>
                </a:lnTo>
                <a:close/>
              </a:path>
            </a:pathLst>
          </a:custGeom>
          <a:blipFill>
            <a:blip r:embed="rId6"/>
            <a:stretch>
              <a:fillRect/>
            </a:stretch>
          </a:blipFill>
        </p:spPr>
        <p:txBody>
          <a:bodyPr/>
          <a:lstStyle/>
          <a:p>
            <a:endParaRPr lang="ko-KR" altLang="en-US"/>
          </a:p>
        </p:txBody>
      </p:sp>
      <p:sp>
        <p:nvSpPr>
          <p:cNvPr id="14" name="TextBox 14"/>
          <p:cNvSpPr txBox="1"/>
          <p:nvPr/>
        </p:nvSpPr>
        <p:spPr>
          <a:xfrm>
            <a:off x="7331484" y="5077664"/>
            <a:ext cx="367286" cy="779059"/>
          </a:xfrm>
          <a:prstGeom prst="rect">
            <a:avLst/>
          </a:prstGeom>
        </p:spPr>
        <p:txBody>
          <a:bodyPr wrap="square"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1</a:t>
            </a:r>
          </a:p>
        </p:txBody>
      </p:sp>
      <p:sp>
        <p:nvSpPr>
          <p:cNvPr id="15" name="Freeform 15"/>
          <p:cNvSpPr/>
          <p:nvPr/>
        </p:nvSpPr>
        <p:spPr>
          <a:xfrm>
            <a:off x="7214981" y="6451937"/>
            <a:ext cx="600293" cy="611763"/>
          </a:xfrm>
          <a:custGeom>
            <a:avLst/>
            <a:gdLst/>
            <a:ahLst/>
            <a:cxnLst/>
            <a:rect l="l" t="t" r="r" b="b"/>
            <a:pathLst>
              <a:path w="600293" h="611763">
                <a:moveTo>
                  <a:pt x="0" y="0"/>
                </a:moveTo>
                <a:lnTo>
                  <a:pt x="600293" y="0"/>
                </a:lnTo>
                <a:lnTo>
                  <a:pt x="600293" y="611764"/>
                </a:lnTo>
                <a:lnTo>
                  <a:pt x="0" y="611764"/>
                </a:lnTo>
                <a:lnTo>
                  <a:pt x="0" y="0"/>
                </a:lnTo>
                <a:close/>
              </a:path>
            </a:pathLst>
          </a:custGeom>
          <a:blipFill>
            <a:blip r:embed="rId6"/>
            <a:stretch>
              <a:fillRect/>
            </a:stretch>
          </a:blipFill>
        </p:spPr>
        <p:txBody>
          <a:bodyPr/>
          <a:lstStyle/>
          <a:p>
            <a:endParaRPr lang="ko-KR" altLang="en-US"/>
          </a:p>
        </p:txBody>
      </p:sp>
      <p:sp>
        <p:nvSpPr>
          <p:cNvPr id="16" name="TextBox 16"/>
          <p:cNvSpPr txBox="1"/>
          <p:nvPr/>
        </p:nvSpPr>
        <p:spPr>
          <a:xfrm>
            <a:off x="7334054" y="6184404"/>
            <a:ext cx="367286" cy="784510"/>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450211" y="1940046"/>
            <a:ext cx="1318931" cy="1342680"/>
          </a:xfrm>
          <a:custGeom>
            <a:avLst/>
            <a:gdLst/>
            <a:ahLst/>
            <a:cxnLst/>
            <a:rect l="l" t="t" r="r" b="b"/>
            <a:pathLst>
              <a:path w="1318931" h="1342680">
                <a:moveTo>
                  <a:pt x="0" y="0"/>
                </a:moveTo>
                <a:lnTo>
                  <a:pt x="1318931" y="0"/>
                </a:lnTo>
                <a:lnTo>
                  <a:pt x="1318931" y="1342679"/>
                </a:lnTo>
                <a:lnTo>
                  <a:pt x="0" y="1342679"/>
                </a:lnTo>
                <a:lnTo>
                  <a:pt x="0" y="0"/>
                </a:lnTo>
                <a:close/>
              </a:path>
            </a:pathLst>
          </a:custGeom>
          <a:blipFill>
            <a:blip r:embed="rId5"/>
            <a:stretch>
              <a:fillRect r="-821"/>
            </a:stretch>
          </a:blipFill>
        </p:spPr>
        <p:txBody>
          <a:bodyPr/>
          <a:lstStyle/>
          <a:p>
            <a:endParaRPr lang="ko-KR" altLang="en-US"/>
          </a:p>
        </p:txBody>
      </p:sp>
      <p:grpSp>
        <p:nvGrpSpPr>
          <p:cNvPr id="5" name="Group 5"/>
          <p:cNvGrpSpPr/>
          <p:nvPr/>
        </p:nvGrpSpPr>
        <p:grpSpPr>
          <a:xfrm>
            <a:off x="1879582" y="5111442"/>
            <a:ext cx="4494907" cy="2702661"/>
            <a:chOff x="0" y="0"/>
            <a:chExt cx="1351802" cy="812800"/>
          </a:xfrm>
        </p:grpSpPr>
        <p:sp>
          <p:nvSpPr>
            <p:cNvPr id="6" name="Freeform 6"/>
            <p:cNvSpPr/>
            <p:nvPr/>
          </p:nvSpPr>
          <p:spPr>
            <a:xfrm>
              <a:off x="0" y="0"/>
              <a:ext cx="1351801" cy="812800"/>
            </a:xfrm>
            <a:custGeom>
              <a:avLst/>
              <a:gdLst/>
              <a:ahLst/>
              <a:cxnLst/>
              <a:rect l="l" t="t" r="r" b="b"/>
              <a:pathLst>
                <a:path w="1351801" h="812800">
                  <a:moveTo>
                    <a:pt x="675901" y="0"/>
                  </a:moveTo>
                  <a:cubicBezTo>
                    <a:pt x="302611" y="0"/>
                    <a:pt x="0" y="181951"/>
                    <a:pt x="0" y="406400"/>
                  </a:cubicBezTo>
                  <a:cubicBezTo>
                    <a:pt x="0" y="630849"/>
                    <a:pt x="302611" y="812800"/>
                    <a:pt x="675901" y="812800"/>
                  </a:cubicBezTo>
                  <a:cubicBezTo>
                    <a:pt x="1049190" y="812800"/>
                    <a:pt x="1351801" y="630849"/>
                    <a:pt x="1351801" y="406400"/>
                  </a:cubicBezTo>
                  <a:cubicBezTo>
                    <a:pt x="1351801" y="181951"/>
                    <a:pt x="1049190" y="0"/>
                    <a:pt x="675901" y="0"/>
                  </a:cubicBez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7" name="TextBox 7"/>
            <p:cNvSpPr txBox="1"/>
            <p:nvPr/>
          </p:nvSpPr>
          <p:spPr>
            <a:xfrm>
              <a:off x="126731" y="28575"/>
              <a:ext cx="1098339" cy="708025"/>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879582" y="3418478"/>
            <a:ext cx="4494907" cy="2702661"/>
            <a:chOff x="0" y="0"/>
            <a:chExt cx="1351802" cy="812800"/>
          </a:xfrm>
        </p:grpSpPr>
        <p:sp>
          <p:nvSpPr>
            <p:cNvPr id="9" name="Freeform 9"/>
            <p:cNvSpPr/>
            <p:nvPr/>
          </p:nvSpPr>
          <p:spPr>
            <a:xfrm>
              <a:off x="0" y="0"/>
              <a:ext cx="1351801" cy="812800"/>
            </a:xfrm>
            <a:custGeom>
              <a:avLst/>
              <a:gdLst/>
              <a:ahLst/>
              <a:cxnLst/>
              <a:rect l="l" t="t" r="r" b="b"/>
              <a:pathLst>
                <a:path w="1351801" h="812800">
                  <a:moveTo>
                    <a:pt x="675901" y="0"/>
                  </a:moveTo>
                  <a:cubicBezTo>
                    <a:pt x="302611" y="0"/>
                    <a:pt x="0" y="181951"/>
                    <a:pt x="0" y="406400"/>
                  </a:cubicBezTo>
                  <a:cubicBezTo>
                    <a:pt x="0" y="630849"/>
                    <a:pt x="302611" y="812800"/>
                    <a:pt x="675901" y="812800"/>
                  </a:cubicBezTo>
                  <a:cubicBezTo>
                    <a:pt x="1049190" y="812800"/>
                    <a:pt x="1351801" y="630849"/>
                    <a:pt x="1351801" y="406400"/>
                  </a:cubicBezTo>
                  <a:cubicBezTo>
                    <a:pt x="1351801" y="181951"/>
                    <a:pt x="1049190" y="0"/>
                    <a:pt x="675901" y="0"/>
                  </a:cubicBezTo>
                  <a:close/>
                </a:path>
              </a:pathLst>
            </a:custGeom>
            <a:solidFill>
              <a:srgbClr val="000000">
                <a:alpha val="0"/>
              </a:srgbClr>
            </a:solidFill>
            <a:ln w="19050" cap="sq">
              <a:solidFill>
                <a:srgbClr val="FFFFFF"/>
              </a:solidFill>
              <a:prstDash val="solid"/>
              <a:miter/>
            </a:ln>
          </p:spPr>
          <p:txBody>
            <a:bodyPr/>
            <a:lstStyle/>
            <a:p>
              <a:endParaRPr lang="ko-KR" altLang="en-US"/>
            </a:p>
          </p:txBody>
        </p:sp>
        <p:sp>
          <p:nvSpPr>
            <p:cNvPr id="10" name="TextBox 10"/>
            <p:cNvSpPr txBox="1"/>
            <p:nvPr/>
          </p:nvSpPr>
          <p:spPr>
            <a:xfrm>
              <a:off x="126731" y="28575"/>
              <a:ext cx="1098339" cy="708025"/>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rot="-1185208">
            <a:off x="2827965" y="7863381"/>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sp>
        <p:nvSpPr>
          <p:cNvPr id="12" name="TextBox 12"/>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14" name="TextBox 14"/>
          <p:cNvSpPr txBox="1"/>
          <p:nvPr/>
        </p:nvSpPr>
        <p:spPr>
          <a:xfrm>
            <a:off x="2702759" y="1790700"/>
            <a:ext cx="2848554" cy="836768"/>
          </a:xfrm>
          <a:prstGeom prst="rect">
            <a:avLst/>
          </a:prstGeom>
        </p:spPr>
        <p:txBody>
          <a:bodyPr lIns="0" tIns="0" rIns="0" bIns="0" rtlCol="0" anchor="t">
            <a:spAutoFit/>
          </a:bodyPr>
          <a:lstStyle/>
          <a:p>
            <a:pPr algn="ctr">
              <a:lnSpc>
                <a:spcPts val="7069"/>
              </a:lnSpc>
            </a:pPr>
            <a:r>
              <a:rPr lang="en-US" sz="4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OUR TEAM</a:t>
            </a:r>
          </a:p>
        </p:txBody>
      </p:sp>
      <p:sp>
        <p:nvSpPr>
          <p:cNvPr id="15" name="TextBox 15"/>
          <p:cNvSpPr txBox="1"/>
          <p:nvPr/>
        </p:nvSpPr>
        <p:spPr>
          <a:xfrm>
            <a:off x="2988231" y="3919091"/>
            <a:ext cx="2277606" cy="786754"/>
          </a:xfrm>
          <a:prstGeom prst="rect">
            <a:avLst/>
          </a:prstGeom>
        </p:spPr>
        <p:txBody>
          <a:bodyPr lIns="0" tIns="0" rIns="0" bIns="0" rtlCol="0" anchor="t">
            <a:spAutoFit/>
          </a:bodyPr>
          <a:lstStyle/>
          <a:p>
            <a:pPr algn="ctr">
              <a:lnSpc>
                <a:spcPts val="7069"/>
              </a:lnSpc>
            </a:pPr>
            <a:r>
              <a:rPr lang="en-US" sz="27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FRONT-END</a:t>
            </a:r>
          </a:p>
        </p:txBody>
      </p:sp>
      <p:sp>
        <p:nvSpPr>
          <p:cNvPr id="16" name="TextBox 16"/>
          <p:cNvSpPr txBox="1"/>
          <p:nvPr/>
        </p:nvSpPr>
        <p:spPr>
          <a:xfrm>
            <a:off x="3037587" y="6191846"/>
            <a:ext cx="2049506" cy="786754"/>
          </a:xfrm>
          <a:prstGeom prst="rect">
            <a:avLst/>
          </a:prstGeom>
        </p:spPr>
        <p:txBody>
          <a:bodyPr lIns="0" tIns="0" rIns="0" bIns="0" rtlCol="0" anchor="t">
            <a:spAutoFit/>
          </a:bodyPr>
          <a:lstStyle/>
          <a:p>
            <a:pPr algn="ctr">
              <a:lnSpc>
                <a:spcPts val="7069"/>
              </a:lnSpc>
            </a:pPr>
            <a:r>
              <a:rPr lang="en-US" sz="27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BACK-END</a:t>
            </a:r>
          </a:p>
        </p:txBody>
      </p:sp>
      <p:sp>
        <p:nvSpPr>
          <p:cNvPr id="17" name="TextBox 17"/>
          <p:cNvSpPr txBox="1"/>
          <p:nvPr/>
        </p:nvSpPr>
        <p:spPr>
          <a:xfrm>
            <a:off x="3408506" y="5084244"/>
            <a:ext cx="1437055" cy="786754"/>
          </a:xfrm>
          <a:prstGeom prst="rect">
            <a:avLst/>
          </a:prstGeom>
        </p:spPr>
        <p:txBody>
          <a:bodyPr lIns="0" tIns="0" rIns="0" bIns="0" rtlCol="0" anchor="t">
            <a:spAutoFit/>
          </a:bodyPr>
          <a:lstStyle/>
          <a:p>
            <a:pPr algn="ctr">
              <a:lnSpc>
                <a:spcPts val="7069"/>
              </a:lnSpc>
            </a:pPr>
            <a:r>
              <a:rPr lang="en-US" sz="27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UI &amp; UX</a:t>
            </a:r>
          </a:p>
        </p:txBody>
      </p:sp>
      <p:sp>
        <p:nvSpPr>
          <p:cNvPr id="18" name="TextBox 18"/>
          <p:cNvSpPr txBox="1"/>
          <p:nvPr/>
        </p:nvSpPr>
        <p:spPr>
          <a:xfrm>
            <a:off x="11259698" y="1792132"/>
            <a:ext cx="4324074" cy="836768"/>
          </a:xfrm>
          <a:prstGeom prst="rect">
            <a:avLst/>
          </a:prstGeom>
        </p:spPr>
        <p:txBody>
          <a:bodyPr lIns="0" tIns="0" rIns="0" bIns="0" rtlCol="0" anchor="t">
            <a:spAutoFit/>
          </a:bodyPr>
          <a:lstStyle/>
          <a:p>
            <a:pPr algn="ctr">
              <a:lnSpc>
                <a:spcPts val="7069"/>
              </a:lnSpc>
            </a:pPr>
            <a:r>
              <a:rPr lang="en-US" sz="4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BACKGROUND</a:t>
            </a:r>
          </a:p>
        </p:txBody>
      </p:sp>
      <p:sp>
        <p:nvSpPr>
          <p:cNvPr id="19" name="AutoShape 19"/>
          <p:cNvSpPr/>
          <p:nvPr/>
        </p:nvSpPr>
        <p:spPr>
          <a:xfrm>
            <a:off x="8340658" y="2456978"/>
            <a:ext cx="0" cy="6066991"/>
          </a:xfrm>
          <a:prstGeom prst="line">
            <a:avLst/>
          </a:prstGeom>
          <a:ln w="38100" cap="flat">
            <a:solidFill>
              <a:srgbClr val="95849D"/>
            </a:solidFill>
            <a:prstDash val="solid"/>
            <a:headEnd type="none" w="sm" len="sm"/>
            <a:tailEnd type="none" w="sm" len="sm"/>
          </a:ln>
        </p:spPr>
        <p:txBody>
          <a:bodyPr/>
          <a:lstStyle/>
          <a:p>
            <a:endParaRPr lang="ko-KR" altLang="en-US"/>
          </a:p>
        </p:txBody>
      </p:sp>
      <p:sp>
        <p:nvSpPr>
          <p:cNvPr id="20" name="TextBox 20"/>
          <p:cNvSpPr txBox="1"/>
          <p:nvPr/>
        </p:nvSpPr>
        <p:spPr>
          <a:xfrm>
            <a:off x="10351828" y="3085103"/>
            <a:ext cx="5617200" cy="4829175"/>
          </a:xfrm>
          <a:prstGeom prst="rect">
            <a:avLst/>
          </a:prstGeom>
        </p:spPr>
        <p:txBody>
          <a:bodyPr lIns="0" tIns="0" rIns="0" bIns="0" rtlCol="0" anchor="t">
            <a:spAutoFit/>
          </a:bodyPr>
          <a:lstStyle/>
          <a:p>
            <a:pPr algn="l">
              <a:lnSpc>
                <a:spcPts val="6249"/>
              </a:lnSpc>
            </a:pPr>
            <a:r>
              <a:rPr lang="en-US" sz="2499" b="1">
                <a:solidFill>
                  <a:srgbClr val="FFFFFF"/>
                </a:solidFill>
                <a:latin typeface="Poppins Bold"/>
                <a:ea typeface="Poppins Bold"/>
                <a:cs typeface="Poppins Bold"/>
                <a:sym typeface="Poppins Bold"/>
              </a:rPr>
              <a:t>Motivation</a:t>
            </a:r>
          </a:p>
          <a:p>
            <a:pPr algn="l">
              <a:lnSpc>
                <a:spcPts val="4249"/>
              </a:lnSpc>
            </a:pPr>
            <a:r>
              <a:rPr lang="en-US" sz="2499">
                <a:solidFill>
                  <a:srgbClr val="FFFFFF"/>
                </a:solidFill>
                <a:latin typeface="Poppins"/>
                <a:ea typeface="Poppins"/>
                <a:cs typeface="Poppins"/>
                <a:sym typeface="Poppins"/>
              </a:rPr>
              <a:t>Outdated UI/UX Challenge </a:t>
            </a:r>
          </a:p>
          <a:p>
            <a:pPr algn="l">
              <a:lnSpc>
                <a:spcPts val="4249"/>
              </a:lnSpc>
            </a:pPr>
            <a:r>
              <a:rPr lang="en-US" sz="2499">
                <a:solidFill>
                  <a:srgbClr val="FFFFFF"/>
                </a:solidFill>
                <a:latin typeface="Poppins"/>
                <a:ea typeface="Poppins"/>
                <a:cs typeface="Poppins"/>
                <a:sym typeface="Poppins"/>
              </a:rPr>
              <a:t>Modernization Opportunity</a:t>
            </a:r>
          </a:p>
          <a:p>
            <a:pPr algn="l">
              <a:lnSpc>
                <a:spcPts val="4249"/>
              </a:lnSpc>
            </a:pPr>
            <a:endParaRPr lang="en-US" sz="2499">
              <a:solidFill>
                <a:srgbClr val="FFFFFF"/>
              </a:solidFill>
              <a:latin typeface="Poppins"/>
              <a:ea typeface="Poppins"/>
              <a:cs typeface="Poppins"/>
              <a:sym typeface="Poppins"/>
            </a:endParaRPr>
          </a:p>
          <a:p>
            <a:pPr algn="l">
              <a:lnSpc>
                <a:spcPts val="6249"/>
              </a:lnSpc>
            </a:pPr>
            <a:r>
              <a:rPr lang="en-US" sz="2499" b="1">
                <a:solidFill>
                  <a:srgbClr val="FFFFFF"/>
                </a:solidFill>
                <a:latin typeface="Poppins Bold"/>
                <a:ea typeface="Poppins Bold"/>
                <a:cs typeface="Poppins Bold"/>
                <a:sym typeface="Poppins Bold"/>
              </a:rPr>
              <a:t>Goal</a:t>
            </a:r>
          </a:p>
          <a:p>
            <a:pPr algn="l">
              <a:lnSpc>
                <a:spcPts val="4249"/>
              </a:lnSpc>
            </a:pPr>
            <a:r>
              <a:rPr lang="en-US" sz="2499">
                <a:solidFill>
                  <a:srgbClr val="FFFFFF"/>
                </a:solidFill>
                <a:latin typeface="Poppins"/>
                <a:ea typeface="Poppins"/>
                <a:cs typeface="Poppins"/>
                <a:sym typeface="Poppins"/>
              </a:rPr>
              <a:t>Revitalized Shopping Experience Interactive 3D Platform</a:t>
            </a:r>
          </a:p>
          <a:p>
            <a:pPr algn="l">
              <a:lnSpc>
                <a:spcPts val="4249"/>
              </a:lnSpc>
            </a:pPr>
            <a:r>
              <a:rPr lang="en-US" sz="2499">
                <a:solidFill>
                  <a:srgbClr val="FFFFFF"/>
                </a:solidFill>
                <a:latin typeface="Poppins"/>
                <a:ea typeface="Poppins"/>
                <a:cs typeface="Poppins"/>
                <a:sym typeface="Poppins"/>
              </a:rPr>
              <a:t>Cosmic Shopping Journey</a:t>
            </a:r>
          </a:p>
        </p:txBody>
      </p:sp>
      <p:sp>
        <p:nvSpPr>
          <p:cNvPr id="21" name="TextBox 11">
            <a:extLst>
              <a:ext uri="{FF2B5EF4-FFF2-40B4-BE49-F238E27FC236}">
                <a16:creationId xmlns:a16="http://schemas.microsoft.com/office/drawing/2014/main" id="{D035AF61-7AFF-E595-1800-F78ADBE38755}"/>
              </a:ext>
            </a:extLst>
          </p:cNvPr>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4" name="Freeform 4"/>
          <p:cNvSpPr/>
          <p:nvPr/>
        </p:nvSpPr>
        <p:spPr>
          <a:xfrm rot="-1185208">
            <a:off x="15113190" y="2371629"/>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7"/>
            <a:stretch>
              <a:fillRect r="-821"/>
            </a:stretch>
          </a:blipFill>
        </p:spPr>
        <p:txBody>
          <a:bodyPr/>
          <a:lstStyle/>
          <a:p>
            <a:endParaRPr lang="ko-KR" altLang="en-US"/>
          </a:p>
        </p:txBody>
      </p:sp>
      <p:sp>
        <p:nvSpPr>
          <p:cNvPr id="5" name="Freeform 5"/>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7"/>
            <a:stretch>
              <a:fillRect r="-821"/>
            </a:stretch>
          </a:blipFill>
        </p:spPr>
        <p:txBody>
          <a:bodyPr/>
          <a:lstStyle/>
          <a:p>
            <a:endParaRPr lang="ko-KR" altLang="en-US"/>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2254213" y="1983833"/>
            <a:ext cx="13779575" cy="7491277"/>
          </a:xfrm>
          <a:prstGeom prst="rect">
            <a:avLst/>
          </a:prstGeom>
        </p:spPr>
      </p:pic>
      <p:sp>
        <p:nvSpPr>
          <p:cNvPr id="7" name="TextBox 7"/>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8" name="TextBox 8"/>
          <p:cNvSpPr txBox="1"/>
          <p:nvPr/>
        </p:nvSpPr>
        <p:spPr>
          <a:xfrm>
            <a:off x="5086350" y="822194"/>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745994"/>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113190" y="2512188"/>
            <a:ext cx="1318931" cy="1342680"/>
          </a:xfrm>
          <a:custGeom>
            <a:avLst/>
            <a:gdLst/>
            <a:ahLst/>
            <a:cxnLst/>
            <a:rect l="l" t="t" r="r" b="b"/>
            <a:pathLst>
              <a:path w="1318931" h="1342680">
                <a:moveTo>
                  <a:pt x="0" y="0"/>
                </a:moveTo>
                <a:lnTo>
                  <a:pt x="1318931" y="0"/>
                </a:lnTo>
                <a:lnTo>
                  <a:pt x="1318931" y="1342680"/>
                </a:lnTo>
                <a:lnTo>
                  <a:pt x="0" y="1342680"/>
                </a:lnTo>
                <a:lnTo>
                  <a:pt x="0" y="0"/>
                </a:lnTo>
                <a:close/>
              </a:path>
            </a:pathLst>
          </a:custGeom>
          <a:blipFill>
            <a:blip r:embed="rId5"/>
            <a:stretch>
              <a:fillRect r="-821"/>
            </a:stretch>
          </a:blipFill>
        </p:spPr>
        <p:txBody>
          <a:bodyPr/>
          <a:lstStyle/>
          <a:p>
            <a:endParaRPr lang="ko-KR" altLang="en-US"/>
          </a:p>
        </p:txBody>
      </p:sp>
      <p:sp>
        <p:nvSpPr>
          <p:cNvPr id="5" name="Freeform 5"/>
          <p:cNvSpPr/>
          <p:nvPr/>
        </p:nvSpPr>
        <p:spPr>
          <a:xfrm rot="-1185208">
            <a:off x="2494264" y="6002590"/>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6" name="Freeform 6"/>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7" name="Freeform 7"/>
          <p:cNvSpPr/>
          <p:nvPr/>
        </p:nvSpPr>
        <p:spPr>
          <a:xfrm rot="5400000" flipH="1" flipV="1">
            <a:off x="-656346" y="6333246"/>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8" name="TextBox 8"/>
          <p:cNvSpPr txBox="1"/>
          <p:nvPr/>
        </p:nvSpPr>
        <p:spPr>
          <a:xfrm>
            <a:off x="304800" y="4686644"/>
            <a:ext cx="7378797"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Service</a:t>
            </a:r>
          </a:p>
        </p:txBody>
      </p:sp>
      <p:sp>
        <p:nvSpPr>
          <p:cNvPr id="9" name="TextBox 9"/>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706138" y="9258300"/>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450211" y="1940046"/>
            <a:ext cx="1318931" cy="1342680"/>
          </a:xfrm>
          <a:custGeom>
            <a:avLst/>
            <a:gdLst/>
            <a:ahLst/>
            <a:cxnLst/>
            <a:rect l="l" t="t" r="r" b="b"/>
            <a:pathLst>
              <a:path w="1318931" h="1342680">
                <a:moveTo>
                  <a:pt x="0" y="0"/>
                </a:moveTo>
                <a:lnTo>
                  <a:pt x="1318931" y="0"/>
                </a:lnTo>
                <a:lnTo>
                  <a:pt x="1318931" y="1342679"/>
                </a:lnTo>
                <a:lnTo>
                  <a:pt x="0" y="1342679"/>
                </a:lnTo>
                <a:lnTo>
                  <a:pt x="0" y="0"/>
                </a:lnTo>
                <a:close/>
              </a:path>
            </a:pathLst>
          </a:custGeom>
          <a:blipFill>
            <a:blip r:embed="rId5"/>
            <a:stretch>
              <a:fillRect r="-821"/>
            </a:stretch>
          </a:blipFill>
        </p:spPr>
        <p:txBody>
          <a:bodyPr/>
          <a:lstStyle/>
          <a:p>
            <a:endParaRPr lang="ko-KR" altLang="en-US"/>
          </a:p>
        </p:txBody>
      </p:sp>
      <p:sp>
        <p:nvSpPr>
          <p:cNvPr id="5" name="Freeform 5"/>
          <p:cNvSpPr/>
          <p:nvPr/>
        </p:nvSpPr>
        <p:spPr>
          <a:xfrm rot="-1185208">
            <a:off x="589709" y="6542320"/>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sp>
        <p:nvSpPr>
          <p:cNvPr id="7" name="TextBox 7"/>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8" name="TextBox 8"/>
          <p:cNvSpPr txBox="1"/>
          <p:nvPr/>
        </p:nvSpPr>
        <p:spPr>
          <a:xfrm>
            <a:off x="5086350" y="1032171"/>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SERVICE</a:t>
            </a:r>
          </a:p>
        </p:txBody>
      </p:sp>
      <p:sp>
        <p:nvSpPr>
          <p:cNvPr id="9" name="TextBox 9"/>
          <p:cNvSpPr txBox="1"/>
          <p:nvPr/>
        </p:nvSpPr>
        <p:spPr>
          <a:xfrm>
            <a:off x="4651001" y="1807629"/>
            <a:ext cx="8985998" cy="1247073"/>
          </a:xfrm>
          <a:prstGeom prst="rect">
            <a:avLst/>
          </a:prstGeom>
        </p:spPr>
        <p:txBody>
          <a:bodyPr lIns="0" tIns="0" rIns="0" bIns="0" rtlCol="0" anchor="t">
            <a:spAutoFit/>
          </a:bodyPr>
          <a:lstStyle/>
          <a:p>
            <a:pPr algn="ctr">
              <a:lnSpc>
                <a:spcPts val="7069"/>
              </a:lnSpc>
            </a:pPr>
            <a:r>
              <a:rPr lang="en-US" sz="27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SYSTEM ARCHITECTURE &amp; TECHNICAL STACK</a:t>
            </a:r>
          </a:p>
          <a:p>
            <a:pPr algn="ctr">
              <a:lnSpc>
                <a:spcPts val="2524"/>
              </a:lnSpc>
            </a:pPr>
            <a:endParaRPr lang="en-US" sz="2499" b="1" dirty="0">
              <a:solidFill>
                <a:srgbClr val="FFFFFF"/>
              </a:solidFill>
              <a:latin typeface="Garet Bold"/>
              <a:ea typeface="Garet Bold"/>
              <a:cs typeface="Garet Bold"/>
              <a:sym typeface="Garet Bold"/>
            </a:endParaRPr>
          </a:p>
        </p:txBody>
      </p:sp>
      <p:sp>
        <p:nvSpPr>
          <p:cNvPr id="10" name="TextBox 10"/>
          <p:cNvSpPr txBox="1"/>
          <p:nvPr/>
        </p:nvSpPr>
        <p:spPr>
          <a:xfrm>
            <a:off x="11866134" y="3048617"/>
            <a:ext cx="3831336" cy="5869556"/>
          </a:xfrm>
          <a:prstGeom prst="rect">
            <a:avLst/>
          </a:prstGeom>
        </p:spPr>
        <p:txBody>
          <a:bodyPr wrap="square" lIns="0" tIns="0" rIns="0" bIns="0" rtlCol="0" anchor="t">
            <a:spAutoFit/>
          </a:bodyPr>
          <a:lstStyle/>
          <a:p>
            <a:pPr algn="l">
              <a:lnSpc>
                <a:spcPts val="4800"/>
              </a:lnSpc>
            </a:pPr>
            <a:r>
              <a:rPr lang="en-US" sz="2400" b="1" dirty="0">
                <a:solidFill>
                  <a:srgbClr val="FFFFFF"/>
                </a:solidFill>
                <a:latin typeface="Poppins Bold"/>
                <a:ea typeface="Poppins Bold"/>
                <a:cs typeface="Poppins Bold"/>
                <a:sym typeface="Poppins Bold"/>
              </a:rPr>
              <a:t>Front-End</a:t>
            </a:r>
          </a:p>
          <a:p>
            <a:pPr algn="l">
              <a:lnSpc>
                <a:spcPts val="3359"/>
              </a:lnSpc>
            </a:pPr>
            <a:r>
              <a:rPr lang="en-US" sz="2400" dirty="0">
                <a:solidFill>
                  <a:srgbClr val="FFFFFF"/>
                </a:solidFill>
                <a:latin typeface="Poppins"/>
                <a:ea typeface="Poppins"/>
                <a:cs typeface="Poppins"/>
                <a:sym typeface="Poppins"/>
              </a:rPr>
              <a:t>     React &amp; </a:t>
            </a:r>
            <a:r>
              <a:rPr lang="en-US" sz="2400" dirty="0" err="1">
                <a:solidFill>
                  <a:srgbClr val="FFFFFF"/>
                </a:solidFill>
                <a:latin typeface="Poppins"/>
                <a:ea typeface="Poppins"/>
                <a:cs typeface="Poppins"/>
                <a:sym typeface="Poppins"/>
              </a:rPr>
              <a:t>Vite</a:t>
            </a:r>
            <a:r>
              <a:rPr lang="en-US" sz="2400" dirty="0">
                <a:solidFill>
                  <a:srgbClr val="FFFFFF"/>
                </a:solidFill>
                <a:latin typeface="Poppins"/>
                <a:ea typeface="Poppins"/>
                <a:cs typeface="Poppins"/>
                <a:sym typeface="Poppins"/>
              </a:rPr>
              <a:t>, Nginx</a:t>
            </a:r>
          </a:p>
          <a:p>
            <a:pPr algn="l">
              <a:lnSpc>
                <a:spcPts val="3359"/>
              </a:lnSpc>
            </a:pPr>
            <a:r>
              <a:rPr lang="en-US" sz="2400" dirty="0">
                <a:solidFill>
                  <a:srgbClr val="FFFFFF"/>
                </a:solidFill>
                <a:latin typeface="Poppins"/>
                <a:ea typeface="Poppins"/>
                <a:cs typeface="Poppins"/>
                <a:sym typeface="Poppins"/>
              </a:rPr>
              <a:t>     Hosted on AWS EC2</a:t>
            </a:r>
          </a:p>
          <a:p>
            <a:pPr algn="l">
              <a:lnSpc>
                <a:spcPts val="2100"/>
              </a:lnSpc>
            </a:pPr>
            <a:endParaRPr lang="en-US" sz="2400" dirty="0">
              <a:solidFill>
                <a:srgbClr val="FFFFFF"/>
              </a:solidFill>
              <a:latin typeface="Poppins"/>
              <a:ea typeface="Poppins"/>
              <a:cs typeface="Poppins"/>
              <a:sym typeface="Poppins"/>
            </a:endParaRPr>
          </a:p>
          <a:p>
            <a:pPr algn="l">
              <a:lnSpc>
                <a:spcPts val="4800"/>
              </a:lnSpc>
            </a:pPr>
            <a:r>
              <a:rPr lang="en-US" sz="2400" b="1" dirty="0">
                <a:solidFill>
                  <a:srgbClr val="FFFFFF"/>
                </a:solidFill>
                <a:latin typeface="Poppins Bold"/>
                <a:ea typeface="Poppins Bold"/>
                <a:cs typeface="Poppins Bold"/>
                <a:sym typeface="Poppins Bold"/>
              </a:rPr>
              <a:t>Back-End</a:t>
            </a:r>
          </a:p>
          <a:p>
            <a:pPr algn="l">
              <a:lnSpc>
                <a:spcPts val="3359"/>
              </a:lnSpc>
            </a:pPr>
            <a:r>
              <a:rPr lang="en-US" sz="2400" dirty="0">
                <a:solidFill>
                  <a:srgbClr val="FFFFFF"/>
                </a:solidFill>
                <a:latin typeface="Poppins"/>
                <a:ea typeface="Poppins"/>
                <a:cs typeface="Poppins"/>
                <a:sym typeface="Poppins"/>
              </a:rPr>
              <a:t>     Spring Boot, MySQL</a:t>
            </a:r>
          </a:p>
          <a:p>
            <a:pPr algn="l">
              <a:lnSpc>
                <a:spcPts val="3359"/>
              </a:lnSpc>
            </a:pPr>
            <a:r>
              <a:rPr lang="en-US" sz="2400" dirty="0">
                <a:solidFill>
                  <a:srgbClr val="FFFFFF"/>
                </a:solidFill>
                <a:latin typeface="Poppins"/>
                <a:ea typeface="Poppins"/>
                <a:cs typeface="Poppins"/>
                <a:sym typeface="Poppins"/>
              </a:rPr>
              <a:t>     Deployed on AWS EC2</a:t>
            </a:r>
          </a:p>
          <a:p>
            <a:pPr algn="l">
              <a:lnSpc>
                <a:spcPts val="2100"/>
              </a:lnSpc>
            </a:pPr>
            <a:endParaRPr lang="en-US" sz="2400" dirty="0">
              <a:solidFill>
                <a:srgbClr val="FFFFFF"/>
              </a:solidFill>
              <a:latin typeface="Poppins"/>
              <a:ea typeface="Poppins"/>
              <a:cs typeface="Poppins"/>
              <a:sym typeface="Poppins"/>
            </a:endParaRPr>
          </a:p>
          <a:p>
            <a:pPr algn="l">
              <a:lnSpc>
                <a:spcPts val="4800"/>
              </a:lnSpc>
            </a:pPr>
            <a:r>
              <a:rPr lang="en-US" sz="2400" b="1" dirty="0">
                <a:solidFill>
                  <a:srgbClr val="FFFFFF"/>
                </a:solidFill>
                <a:latin typeface="Poppins Bold"/>
                <a:ea typeface="Poppins Bold"/>
                <a:cs typeface="Poppins Bold"/>
                <a:sym typeface="Poppins Bold"/>
              </a:rPr>
              <a:t>Static File Storage</a:t>
            </a:r>
          </a:p>
          <a:p>
            <a:pPr algn="l">
              <a:lnSpc>
                <a:spcPts val="3359"/>
              </a:lnSpc>
            </a:pPr>
            <a:r>
              <a:rPr lang="en-US" sz="2400" dirty="0">
                <a:solidFill>
                  <a:srgbClr val="FFFFFF"/>
                </a:solidFill>
                <a:latin typeface="Poppins"/>
                <a:ea typeface="Poppins"/>
                <a:cs typeface="Poppins"/>
                <a:sym typeface="Poppins"/>
              </a:rPr>
              <a:t>     Amazon S3</a:t>
            </a:r>
          </a:p>
          <a:p>
            <a:pPr algn="l">
              <a:lnSpc>
                <a:spcPts val="2100"/>
              </a:lnSpc>
            </a:pPr>
            <a:endParaRPr lang="en-US" sz="2400" dirty="0">
              <a:solidFill>
                <a:srgbClr val="FFFFFF"/>
              </a:solidFill>
              <a:latin typeface="Poppins"/>
              <a:ea typeface="Poppins"/>
              <a:cs typeface="Poppins"/>
              <a:sym typeface="Poppins"/>
            </a:endParaRPr>
          </a:p>
          <a:p>
            <a:pPr algn="l">
              <a:lnSpc>
                <a:spcPts val="4800"/>
              </a:lnSpc>
            </a:pPr>
            <a:r>
              <a:rPr lang="en-US" sz="2400" b="1" dirty="0">
                <a:solidFill>
                  <a:srgbClr val="FFFFFF"/>
                </a:solidFill>
                <a:latin typeface="Poppins Bold"/>
                <a:ea typeface="Poppins Bold"/>
                <a:cs typeface="Poppins Bold"/>
                <a:sym typeface="Poppins Bold"/>
              </a:rPr>
              <a:t>Communication</a:t>
            </a:r>
          </a:p>
          <a:p>
            <a:pPr algn="l">
              <a:lnSpc>
                <a:spcPts val="3359"/>
              </a:lnSpc>
            </a:pPr>
            <a:r>
              <a:rPr lang="en-US" sz="2400" dirty="0">
                <a:solidFill>
                  <a:srgbClr val="FFFFFF"/>
                </a:solidFill>
                <a:latin typeface="Poppins"/>
                <a:ea typeface="Poppins"/>
                <a:cs typeface="Poppins"/>
                <a:sym typeface="Poppins"/>
              </a:rPr>
              <a:t>     Restful API</a:t>
            </a:r>
          </a:p>
        </p:txBody>
      </p:sp>
      <p:sp>
        <p:nvSpPr>
          <p:cNvPr id="13" name="TextBox 7">
            <a:extLst>
              <a:ext uri="{FF2B5EF4-FFF2-40B4-BE49-F238E27FC236}">
                <a16:creationId xmlns:a16="http://schemas.microsoft.com/office/drawing/2014/main" id="{EFF43A20-CBCA-5E19-02F2-36EEEA9DC077}"/>
              </a:ext>
            </a:extLst>
          </p:cNvPr>
          <p:cNvSpPr txBox="1"/>
          <p:nvPr/>
        </p:nvSpPr>
        <p:spPr>
          <a:xfrm>
            <a:off x="2639311" y="2909246"/>
            <a:ext cx="8562089" cy="6345583"/>
          </a:xfrm>
          <a:prstGeom prst="rect">
            <a:avLst/>
          </a:prstGeom>
        </p:spPr>
        <p:txBody>
          <a:bodyPr lIns="50800" tIns="50800" rIns="50800" bIns="50800" rtlCol="0" anchor="ctr"/>
          <a:lstStyle/>
          <a:p>
            <a:pPr algn="ctr">
              <a:lnSpc>
                <a:spcPts val="2419"/>
              </a:lnSpc>
            </a:pPr>
            <a:endParaRPr/>
          </a:p>
        </p:txBody>
      </p:sp>
      <p:pic>
        <p:nvPicPr>
          <p:cNvPr id="14" name="그림 13" descr="텍스트, 스크린샷, 도표, 폰트이(가) 표시된 사진&#10;&#10;자동 생성된 설명">
            <a:extLst>
              <a:ext uri="{FF2B5EF4-FFF2-40B4-BE49-F238E27FC236}">
                <a16:creationId xmlns:a16="http://schemas.microsoft.com/office/drawing/2014/main" id="{65CF0F7A-78DA-E9A6-BB17-3695FECC5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281" y="2909246"/>
            <a:ext cx="9881432" cy="63455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426881" y="10374996"/>
            <a:ext cx="1083796" cy="433518"/>
          </a:xfrm>
          <a:custGeom>
            <a:avLst/>
            <a:gdLst/>
            <a:ahLst/>
            <a:cxnLst/>
            <a:rect l="l" t="t" r="r" b="b"/>
            <a:pathLst>
              <a:path w="1083796" h="433518">
                <a:moveTo>
                  <a:pt x="0" y="0"/>
                </a:moveTo>
                <a:lnTo>
                  <a:pt x="1083796" y="0"/>
                </a:lnTo>
                <a:lnTo>
                  <a:pt x="1083796"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450211" y="1940046"/>
            <a:ext cx="1318931" cy="1342680"/>
          </a:xfrm>
          <a:custGeom>
            <a:avLst/>
            <a:gdLst/>
            <a:ahLst/>
            <a:cxnLst/>
            <a:rect l="l" t="t" r="r" b="b"/>
            <a:pathLst>
              <a:path w="1318931" h="1342680">
                <a:moveTo>
                  <a:pt x="0" y="0"/>
                </a:moveTo>
                <a:lnTo>
                  <a:pt x="1318931" y="0"/>
                </a:lnTo>
                <a:lnTo>
                  <a:pt x="1318931" y="1342679"/>
                </a:lnTo>
                <a:lnTo>
                  <a:pt x="0" y="1342679"/>
                </a:lnTo>
                <a:lnTo>
                  <a:pt x="0" y="0"/>
                </a:lnTo>
                <a:close/>
              </a:path>
            </a:pathLst>
          </a:custGeom>
          <a:blipFill>
            <a:blip r:embed="rId5"/>
            <a:stretch>
              <a:fillRect r="-821"/>
            </a:stretch>
          </a:blipFill>
        </p:spPr>
        <p:txBody>
          <a:bodyPr/>
          <a:lstStyle/>
          <a:p>
            <a:endParaRPr lang="ko-KR" altLang="en-US"/>
          </a:p>
        </p:txBody>
      </p:sp>
      <p:sp>
        <p:nvSpPr>
          <p:cNvPr id="5" name="Freeform 5"/>
          <p:cNvSpPr/>
          <p:nvPr/>
        </p:nvSpPr>
        <p:spPr>
          <a:xfrm rot="-1185208">
            <a:off x="460479" y="6621431"/>
            <a:ext cx="877981" cy="893790"/>
          </a:xfrm>
          <a:custGeom>
            <a:avLst/>
            <a:gdLst/>
            <a:ahLst/>
            <a:cxnLst/>
            <a:rect l="l" t="t" r="r" b="b"/>
            <a:pathLst>
              <a:path w="877981" h="893790">
                <a:moveTo>
                  <a:pt x="0" y="0"/>
                </a:moveTo>
                <a:lnTo>
                  <a:pt x="877982" y="0"/>
                </a:lnTo>
                <a:lnTo>
                  <a:pt x="877982" y="893790"/>
                </a:lnTo>
                <a:lnTo>
                  <a:pt x="0" y="893790"/>
                </a:lnTo>
                <a:lnTo>
                  <a:pt x="0" y="0"/>
                </a:lnTo>
                <a:close/>
              </a:path>
            </a:pathLst>
          </a:custGeom>
          <a:blipFill>
            <a:blip r:embed="rId5"/>
            <a:stretch>
              <a:fillRect r="-821"/>
            </a:stretch>
          </a:blipFill>
        </p:spPr>
        <p:txBody>
          <a:bodyPr/>
          <a:lstStyle/>
          <a:p>
            <a:endParaRPr lang="ko-KR" altLang="en-US"/>
          </a:p>
        </p:txBody>
      </p:sp>
      <p:sp>
        <p:nvSpPr>
          <p:cNvPr id="7" name="TextBox 7"/>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8" name="TextBox 8"/>
          <p:cNvSpPr txBox="1"/>
          <p:nvPr/>
        </p:nvSpPr>
        <p:spPr>
          <a:xfrm>
            <a:off x="5086350" y="1032171"/>
            <a:ext cx="8115300" cy="913712"/>
          </a:xfrm>
          <a:prstGeom prst="rect">
            <a:avLst/>
          </a:prstGeom>
        </p:spPr>
        <p:txBody>
          <a:bodyPr lIns="0" tIns="0" rIns="0" bIns="0" rtlCol="0" anchor="t">
            <a:spAutoFit/>
          </a:bodyPr>
          <a:lstStyle/>
          <a:p>
            <a:pPr algn="ctr">
              <a:lnSpc>
                <a:spcPts val="7069"/>
              </a:lnSpc>
            </a:pPr>
            <a:r>
              <a:rPr lang="en-US" sz="6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Tech Used</a:t>
            </a:r>
          </a:p>
        </p:txBody>
      </p:sp>
      <p:sp>
        <p:nvSpPr>
          <p:cNvPr id="18" name="모서리가 둥근 직사각형 17">
            <a:extLst>
              <a:ext uri="{FF2B5EF4-FFF2-40B4-BE49-F238E27FC236}">
                <a16:creationId xmlns:a16="http://schemas.microsoft.com/office/drawing/2014/main" id="{CD1CD5E1-D339-A577-6D41-4CE3AC6617A2}"/>
              </a:ext>
            </a:extLst>
          </p:cNvPr>
          <p:cNvSpPr/>
          <p:nvPr/>
        </p:nvSpPr>
        <p:spPr>
          <a:xfrm>
            <a:off x="1143001" y="3127728"/>
            <a:ext cx="9983130" cy="5778167"/>
          </a:xfrm>
          <a:prstGeom prst="roundRect">
            <a:avLst>
              <a:gd name="adj" fmla="val 2057"/>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9" name="타원 18">
            <a:extLst>
              <a:ext uri="{FF2B5EF4-FFF2-40B4-BE49-F238E27FC236}">
                <a16:creationId xmlns:a16="http://schemas.microsoft.com/office/drawing/2014/main" id="{0A2DA9B1-2E87-1E3A-04AA-2ED09F59B3CD}"/>
              </a:ext>
            </a:extLst>
          </p:cNvPr>
          <p:cNvSpPr/>
          <p:nvPr/>
        </p:nvSpPr>
        <p:spPr>
          <a:xfrm>
            <a:off x="1310579" y="3246959"/>
            <a:ext cx="99931" cy="99931"/>
          </a:xfrm>
          <a:prstGeom prst="ellipse">
            <a:avLst/>
          </a:prstGeom>
          <a:solidFill>
            <a:srgbClr val="FF260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타원 19">
            <a:extLst>
              <a:ext uri="{FF2B5EF4-FFF2-40B4-BE49-F238E27FC236}">
                <a16:creationId xmlns:a16="http://schemas.microsoft.com/office/drawing/2014/main" id="{8407BF87-E51D-D960-06CB-1D0773FF627B}"/>
              </a:ext>
            </a:extLst>
          </p:cNvPr>
          <p:cNvSpPr/>
          <p:nvPr/>
        </p:nvSpPr>
        <p:spPr>
          <a:xfrm>
            <a:off x="1478157" y="3245485"/>
            <a:ext cx="99931" cy="99931"/>
          </a:xfrm>
          <a:prstGeom prst="ellipse">
            <a:avLst/>
          </a:prstGeom>
          <a:solidFill>
            <a:srgbClr val="FFD44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타원 20">
            <a:extLst>
              <a:ext uri="{FF2B5EF4-FFF2-40B4-BE49-F238E27FC236}">
                <a16:creationId xmlns:a16="http://schemas.microsoft.com/office/drawing/2014/main" id="{0BE8B3AD-075B-CC73-3230-9A209E8BD8BC}"/>
              </a:ext>
            </a:extLst>
          </p:cNvPr>
          <p:cNvSpPr/>
          <p:nvPr/>
        </p:nvSpPr>
        <p:spPr>
          <a:xfrm>
            <a:off x="1645735" y="3245485"/>
            <a:ext cx="99931" cy="99931"/>
          </a:xfrm>
          <a:prstGeom prst="ellipse">
            <a:avLst/>
          </a:prstGeom>
          <a:solidFill>
            <a:srgbClr val="28CD4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TextBox 10">
            <a:extLst>
              <a:ext uri="{FF2B5EF4-FFF2-40B4-BE49-F238E27FC236}">
                <a16:creationId xmlns:a16="http://schemas.microsoft.com/office/drawing/2014/main" id="{B36735A8-DCA6-B9A3-3D61-F5410B01331B}"/>
              </a:ext>
            </a:extLst>
          </p:cNvPr>
          <p:cNvSpPr txBox="1"/>
          <p:nvPr/>
        </p:nvSpPr>
        <p:spPr>
          <a:xfrm>
            <a:off x="11866134" y="3048617"/>
            <a:ext cx="5812266" cy="1470915"/>
          </a:xfrm>
          <a:prstGeom prst="rect">
            <a:avLst/>
          </a:prstGeom>
        </p:spPr>
        <p:txBody>
          <a:bodyPr wrap="square" lIns="0" tIns="0" rIns="0" bIns="0" rtlCol="0" anchor="t">
            <a:spAutoFit/>
          </a:bodyPr>
          <a:lstStyle/>
          <a:p>
            <a:pPr algn="l">
              <a:lnSpc>
                <a:spcPts val="4800"/>
              </a:lnSpc>
            </a:pPr>
            <a:r>
              <a:rPr lang="en-US" sz="2400" b="1" dirty="0" err="1">
                <a:solidFill>
                  <a:srgbClr val="FFFFFF"/>
                </a:solidFill>
                <a:latin typeface="Poppins Bold"/>
                <a:ea typeface="Poppins Bold"/>
                <a:cs typeface="Poppins Bold"/>
                <a:sym typeface="Poppins Bold"/>
              </a:rPr>
              <a:t>Three.js</a:t>
            </a:r>
            <a:endParaRPr lang="en-US" sz="2400" b="1" dirty="0">
              <a:solidFill>
                <a:srgbClr val="FFFFFF"/>
              </a:solidFill>
              <a:latin typeface="Poppins Bold"/>
              <a:ea typeface="Poppins Bold"/>
              <a:cs typeface="Poppins Bold"/>
              <a:sym typeface="Poppins Bold"/>
            </a:endParaRPr>
          </a:p>
          <a:p>
            <a:pPr algn="l">
              <a:lnSpc>
                <a:spcPts val="3359"/>
              </a:lnSpc>
            </a:pPr>
            <a:r>
              <a:rPr lang="en-US" sz="2400" dirty="0">
                <a:solidFill>
                  <a:srgbClr val="FFFFFF"/>
                </a:solidFill>
                <a:latin typeface="Poppins"/>
                <a:ea typeface="Poppins"/>
                <a:cs typeface="Poppins"/>
                <a:sym typeface="Poppins"/>
              </a:rPr>
              <a:t> - </a:t>
            </a:r>
            <a:r>
              <a:rPr lang="en-US" altLang="ko-KR" sz="2400" dirty="0">
                <a:solidFill>
                  <a:srgbClr val="FFFFFF"/>
                </a:solidFill>
                <a:latin typeface="Poppins"/>
                <a:ea typeface="Poppins"/>
                <a:cs typeface="Poppins"/>
                <a:sym typeface="Poppins"/>
              </a:rPr>
              <a:t>Products as Stars in Celestial Space</a:t>
            </a:r>
          </a:p>
          <a:p>
            <a:pPr algn="l">
              <a:lnSpc>
                <a:spcPts val="3359"/>
              </a:lnSpc>
            </a:pPr>
            <a:r>
              <a:rPr lang="en-US" sz="2400" dirty="0">
                <a:solidFill>
                  <a:srgbClr val="FFFFFF"/>
                </a:solidFill>
                <a:latin typeface="Poppins"/>
                <a:ea typeface="Poppins"/>
                <a:cs typeface="Poppins"/>
                <a:sym typeface="Poppins"/>
              </a:rPr>
              <a:t> - Render 3D Objects through WebGL</a:t>
            </a:r>
          </a:p>
        </p:txBody>
      </p:sp>
      <p:pic>
        <p:nvPicPr>
          <p:cNvPr id="29" name="그림 28">
            <a:extLst>
              <a:ext uri="{FF2B5EF4-FFF2-40B4-BE49-F238E27FC236}">
                <a16:creationId xmlns:a16="http://schemas.microsoft.com/office/drawing/2014/main" id="{F970E818-BC89-EE90-E12E-B9ECE9307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3466104"/>
            <a:ext cx="9983129" cy="55286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4688860" y="8824782"/>
            <a:ext cx="1083796" cy="433518"/>
          </a:xfrm>
          <a:custGeom>
            <a:avLst/>
            <a:gdLst/>
            <a:ahLst/>
            <a:cxnLst/>
            <a:rect l="l" t="t" r="r" b="b"/>
            <a:pathLst>
              <a:path w="1083796" h="433518">
                <a:moveTo>
                  <a:pt x="0" y="0"/>
                </a:moveTo>
                <a:lnTo>
                  <a:pt x="1083795" y="0"/>
                </a:lnTo>
                <a:lnTo>
                  <a:pt x="1083795" y="433518"/>
                </a:lnTo>
                <a:lnTo>
                  <a:pt x="0" y="4335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4" name="Freeform 4"/>
          <p:cNvSpPr/>
          <p:nvPr/>
        </p:nvSpPr>
        <p:spPr>
          <a:xfrm rot="-1185208">
            <a:off x="15450211" y="1940046"/>
            <a:ext cx="1318931" cy="1342680"/>
          </a:xfrm>
          <a:custGeom>
            <a:avLst/>
            <a:gdLst/>
            <a:ahLst/>
            <a:cxnLst/>
            <a:rect l="l" t="t" r="r" b="b"/>
            <a:pathLst>
              <a:path w="1318931" h="1342680">
                <a:moveTo>
                  <a:pt x="0" y="0"/>
                </a:moveTo>
                <a:lnTo>
                  <a:pt x="1318931" y="0"/>
                </a:lnTo>
                <a:lnTo>
                  <a:pt x="1318931" y="1342679"/>
                </a:lnTo>
                <a:lnTo>
                  <a:pt x="0" y="1342679"/>
                </a:lnTo>
                <a:lnTo>
                  <a:pt x="0" y="0"/>
                </a:lnTo>
                <a:close/>
              </a:path>
            </a:pathLst>
          </a:custGeom>
          <a:blipFill>
            <a:blip r:embed="rId5"/>
            <a:stretch>
              <a:fillRect r="-821"/>
            </a:stretch>
          </a:blipFill>
        </p:spPr>
        <p:txBody>
          <a:bodyPr/>
          <a:lstStyle/>
          <a:p>
            <a:endParaRPr lang="ko-KR" altLang="en-US"/>
          </a:p>
        </p:txBody>
      </p:sp>
      <p:sp>
        <p:nvSpPr>
          <p:cNvPr id="5" name="Freeform 5"/>
          <p:cNvSpPr/>
          <p:nvPr/>
        </p:nvSpPr>
        <p:spPr>
          <a:xfrm rot="-1185208">
            <a:off x="1444652" y="7478606"/>
            <a:ext cx="877981" cy="893790"/>
          </a:xfrm>
          <a:custGeom>
            <a:avLst/>
            <a:gdLst/>
            <a:ahLst/>
            <a:cxnLst/>
            <a:rect l="l" t="t" r="r" b="b"/>
            <a:pathLst>
              <a:path w="877981" h="893790">
                <a:moveTo>
                  <a:pt x="0" y="0"/>
                </a:moveTo>
                <a:lnTo>
                  <a:pt x="877981" y="0"/>
                </a:lnTo>
                <a:lnTo>
                  <a:pt x="877981" y="893790"/>
                </a:lnTo>
                <a:lnTo>
                  <a:pt x="0" y="893790"/>
                </a:lnTo>
                <a:lnTo>
                  <a:pt x="0" y="0"/>
                </a:lnTo>
                <a:close/>
              </a:path>
            </a:pathLst>
          </a:custGeom>
          <a:blipFill>
            <a:blip r:embed="rId5"/>
            <a:stretch>
              <a:fillRect r="-821"/>
            </a:stretch>
          </a:blipFill>
        </p:spPr>
        <p:txBody>
          <a:bodyPr/>
          <a:lstStyle/>
          <a:p>
            <a:endParaRPr lang="ko-KR" altLang="en-US"/>
          </a:p>
        </p:txBody>
      </p:sp>
      <p:sp>
        <p:nvSpPr>
          <p:cNvPr id="6" name="TextBox 6"/>
          <p:cNvSpPr txBox="1"/>
          <p:nvPr/>
        </p:nvSpPr>
        <p:spPr>
          <a:xfrm>
            <a:off x="15969028" y="225173"/>
            <a:ext cx="1976407"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SHOPPING NOVA</a:t>
            </a:r>
          </a:p>
        </p:txBody>
      </p:sp>
      <p:sp>
        <p:nvSpPr>
          <p:cNvPr id="8" name="TextBox 8"/>
          <p:cNvSpPr txBox="1"/>
          <p:nvPr/>
        </p:nvSpPr>
        <p:spPr>
          <a:xfrm>
            <a:off x="7719723" y="2243638"/>
            <a:ext cx="2848554" cy="836768"/>
          </a:xfrm>
          <a:prstGeom prst="rect">
            <a:avLst/>
          </a:prstGeom>
        </p:spPr>
        <p:txBody>
          <a:bodyPr lIns="0" tIns="0" rIns="0" bIns="0" rtlCol="0" anchor="t">
            <a:spAutoFit/>
          </a:bodyPr>
          <a:lstStyle/>
          <a:p>
            <a:pPr algn="ctr">
              <a:lnSpc>
                <a:spcPts val="7069"/>
              </a:lnSpc>
            </a:pPr>
            <a:r>
              <a:rPr lang="en-US" sz="4000" b="1" dirty="0">
                <a:solidFill>
                  <a:srgbClr val="FFFFFF"/>
                </a:solidFill>
                <a:effectLst>
                  <a:glow rad="38100">
                    <a:schemeClr val="bg1"/>
                  </a:glow>
                  <a:outerShdw blurRad="266700" dist="50800" dir="5400000" algn="ctr" rotWithShape="0">
                    <a:schemeClr val="bg1">
                      <a:alpha val="90000"/>
                    </a:schemeClr>
                  </a:outerShdw>
                </a:effectLst>
                <a:latin typeface="Garet Bold"/>
                <a:sym typeface="Garet Bold"/>
              </a:rPr>
              <a:t>UI &amp; UX</a:t>
            </a:r>
          </a:p>
        </p:txBody>
      </p:sp>
      <p:grpSp>
        <p:nvGrpSpPr>
          <p:cNvPr id="9" name="Group 9"/>
          <p:cNvGrpSpPr/>
          <p:nvPr/>
        </p:nvGrpSpPr>
        <p:grpSpPr>
          <a:xfrm>
            <a:off x="2998769" y="3934566"/>
            <a:ext cx="12616281" cy="3808842"/>
            <a:chOff x="0" y="0"/>
            <a:chExt cx="3322807" cy="1003152"/>
          </a:xfrm>
        </p:grpSpPr>
        <p:sp>
          <p:nvSpPr>
            <p:cNvPr id="10" name="Freeform 10"/>
            <p:cNvSpPr/>
            <p:nvPr/>
          </p:nvSpPr>
          <p:spPr>
            <a:xfrm>
              <a:off x="0" y="0"/>
              <a:ext cx="3322806" cy="1003152"/>
            </a:xfrm>
            <a:custGeom>
              <a:avLst/>
              <a:gdLst/>
              <a:ahLst/>
              <a:cxnLst/>
              <a:rect l="l" t="t" r="r" b="b"/>
              <a:pathLst>
                <a:path w="3322806" h="1003152">
                  <a:moveTo>
                    <a:pt x="31296" y="0"/>
                  </a:moveTo>
                  <a:lnTo>
                    <a:pt x="3291511" y="0"/>
                  </a:lnTo>
                  <a:cubicBezTo>
                    <a:pt x="3308795" y="0"/>
                    <a:pt x="3322806" y="14012"/>
                    <a:pt x="3322806" y="31296"/>
                  </a:cubicBezTo>
                  <a:lnTo>
                    <a:pt x="3322806" y="971856"/>
                  </a:lnTo>
                  <a:cubicBezTo>
                    <a:pt x="3322806" y="989140"/>
                    <a:pt x="3308795" y="1003152"/>
                    <a:pt x="3291511" y="1003152"/>
                  </a:cubicBezTo>
                  <a:lnTo>
                    <a:pt x="31296" y="1003152"/>
                  </a:lnTo>
                  <a:cubicBezTo>
                    <a:pt x="14012" y="1003152"/>
                    <a:pt x="0" y="989140"/>
                    <a:pt x="0" y="971856"/>
                  </a:cubicBezTo>
                  <a:lnTo>
                    <a:pt x="0" y="31296"/>
                  </a:lnTo>
                  <a:cubicBezTo>
                    <a:pt x="0" y="14012"/>
                    <a:pt x="14012" y="0"/>
                    <a:pt x="31296" y="0"/>
                  </a:cubicBezTo>
                  <a:close/>
                </a:path>
              </a:pathLst>
            </a:custGeom>
            <a:solidFill>
              <a:srgbClr val="000000">
                <a:alpha val="0"/>
              </a:srgbClr>
            </a:solidFill>
            <a:ln w="19050" cap="rnd">
              <a:solidFill>
                <a:srgbClr val="FFFFFF"/>
              </a:solidFill>
              <a:prstDash val="solid"/>
              <a:round/>
            </a:ln>
          </p:spPr>
          <p:txBody>
            <a:bodyPr/>
            <a:lstStyle/>
            <a:p>
              <a:endParaRPr lang="ko-KR" altLang="en-US"/>
            </a:p>
          </p:txBody>
        </p:sp>
        <p:sp>
          <p:nvSpPr>
            <p:cNvPr id="11" name="TextBox 11"/>
            <p:cNvSpPr txBox="1"/>
            <p:nvPr/>
          </p:nvSpPr>
          <p:spPr>
            <a:xfrm>
              <a:off x="0" y="9525"/>
              <a:ext cx="3322807" cy="993627"/>
            </a:xfrm>
            <a:prstGeom prst="rect">
              <a:avLst/>
            </a:prstGeom>
          </p:spPr>
          <p:txBody>
            <a:bodyPr lIns="50800" tIns="50800" rIns="50800" bIns="50800" rtlCol="0" anchor="ctr"/>
            <a:lstStyle/>
            <a:p>
              <a:pPr algn="ctr">
                <a:lnSpc>
                  <a:spcPts val="2419"/>
                </a:lnSpc>
              </a:pPr>
              <a:endParaRPr/>
            </a:p>
          </p:txBody>
        </p:sp>
      </p:grpSp>
      <p:sp>
        <p:nvSpPr>
          <p:cNvPr id="12" name="TextBox 12"/>
          <p:cNvSpPr txBox="1"/>
          <p:nvPr/>
        </p:nvSpPr>
        <p:spPr>
          <a:xfrm>
            <a:off x="3486829" y="4491517"/>
            <a:ext cx="11769140" cy="2361566"/>
          </a:xfrm>
          <a:prstGeom prst="rect">
            <a:avLst/>
          </a:prstGeom>
        </p:spPr>
        <p:txBody>
          <a:bodyPr lIns="0" tIns="0" rIns="0" bIns="0" rtlCol="0" anchor="t">
            <a:spAutoFit/>
          </a:bodyPr>
          <a:lstStyle/>
          <a:p>
            <a:pPr marL="561339" lvl="1" indent="-280669" algn="l">
              <a:lnSpc>
                <a:spcPts val="6499"/>
              </a:lnSpc>
              <a:buFont typeface="Arial"/>
              <a:buChar char="•"/>
            </a:pPr>
            <a:r>
              <a:rPr lang="en-US" sz="2599" dirty="0">
                <a:solidFill>
                  <a:srgbClr val="FFFFFF"/>
                </a:solidFill>
                <a:latin typeface="Poppins"/>
                <a:ea typeface="Poppins"/>
                <a:cs typeface="Poppins"/>
                <a:sym typeface="Poppins"/>
              </a:rPr>
              <a:t>Space Theme - Products as Stars in Celestial Space</a:t>
            </a:r>
          </a:p>
          <a:p>
            <a:pPr marL="561339" lvl="1" indent="-280669" algn="l">
              <a:lnSpc>
                <a:spcPts val="6499"/>
              </a:lnSpc>
              <a:buFont typeface="Arial"/>
              <a:buChar char="•"/>
            </a:pPr>
            <a:r>
              <a:rPr lang="en-US" sz="2599" dirty="0">
                <a:solidFill>
                  <a:srgbClr val="FFFFFF"/>
                </a:solidFill>
                <a:latin typeface="Poppins"/>
                <a:ea typeface="Poppins"/>
                <a:cs typeface="Poppins"/>
                <a:sym typeface="Poppins"/>
              </a:rPr>
              <a:t>Shopping with 3D universe exploration </a:t>
            </a:r>
          </a:p>
          <a:p>
            <a:pPr marL="561339" lvl="1" indent="-280669" algn="l">
              <a:lnSpc>
                <a:spcPts val="6499"/>
              </a:lnSpc>
              <a:buFont typeface="Arial"/>
              <a:buChar char="•"/>
            </a:pPr>
            <a:r>
              <a:rPr lang="en-US" sz="2599" dirty="0">
                <a:solidFill>
                  <a:srgbClr val="FFFFFF"/>
                </a:solidFill>
                <a:latin typeface="Poppins"/>
                <a:ea typeface="Poppins"/>
                <a:cs typeface="Poppins"/>
                <a:sym typeface="Poppins"/>
              </a:rPr>
              <a:t>Intuitive controls for easy navigation and interaction with products</a:t>
            </a:r>
          </a:p>
        </p:txBody>
      </p:sp>
      <p:sp>
        <p:nvSpPr>
          <p:cNvPr id="13" name="TextBox 11">
            <a:extLst>
              <a:ext uri="{FF2B5EF4-FFF2-40B4-BE49-F238E27FC236}">
                <a16:creationId xmlns:a16="http://schemas.microsoft.com/office/drawing/2014/main" id="{2F65A610-F7D1-96E4-3535-A86D3EC72071}"/>
              </a:ext>
            </a:extLst>
          </p:cNvPr>
          <p:cNvSpPr txBox="1"/>
          <p:nvPr/>
        </p:nvSpPr>
        <p:spPr>
          <a:xfrm>
            <a:off x="322281" y="9213350"/>
            <a:ext cx="3055249" cy="792781"/>
          </a:xfrm>
          <a:prstGeom prst="rect">
            <a:avLst/>
          </a:prstGeom>
        </p:spPr>
        <p:txBody>
          <a:bodyPr lIns="0" tIns="0" rIns="0" bIns="0" rtlCol="0" anchor="t">
            <a:spAutoFit/>
          </a:bodyPr>
          <a:lstStyle/>
          <a:p>
            <a:pPr algn="ctr">
              <a:lnSpc>
                <a:spcPts val="7069"/>
              </a:lnSpc>
            </a:pPr>
            <a:r>
              <a:rPr lang="en-US" sz="2500" b="1" dirty="0">
                <a:solidFill>
                  <a:srgbClr val="FFFFFF"/>
                </a:solidFill>
                <a:effectLst>
                  <a:glow rad="25400">
                    <a:schemeClr val="bg1"/>
                  </a:glow>
                  <a:outerShdw blurRad="266700" dist="50800" dir="5400000" algn="ctr" rotWithShape="0">
                    <a:schemeClr val="bg1">
                      <a:alpha val="75000"/>
                    </a:schemeClr>
                  </a:outerShdw>
                </a:effectLst>
                <a:latin typeface="Garet Bold"/>
                <a:sym typeface="DM Sans Bold"/>
              </a:rPr>
              <a:t>Service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588</TotalTime>
  <Words>1295</Words>
  <Application>Microsoft Macintosh PowerPoint</Application>
  <PresentationFormat>사용자 지정</PresentationFormat>
  <Paragraphs>181</Paragraphs>
  <Slides>18</Slides>
  <Notes>14</Notes>
  <HiddenSlides>0</HiddenSlides>
  <MMClips>1</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18</vt:i4>
      </vt:variant>
    </vt:vector>
  </HeadingPairs>
  <TitlesOfParts>
    <vt:vector size="29" baseType="lpstr">
      <vt:lpstr>한컴 말랑말랑 Regular</vt:lpstr>
      <vt:lpstr>맑은 고딕</vt:lpstr>
      <vt:lpstr>Cy Grotesk Wide Semi-Bold</vt:lpstr>
      <vt:lpstr>함초롬바탕</vt:lpstr>
      <vt:lpstr>DM Sans</vt:lpstr>
      <vt:lpstr>Arial</vt:lpstr>
      <vt:lpstr>Poppins Bold</vt:lpstr>
      <vt:lpstr>Garet Bold</vt:lpstr>
      <vt:lpstr>Poppins</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Futuristic Outer Space Science Presentation</dc:title>
  <cp:lastModifiedBy>하선웅</cp:lastModifiedBy>
  <cp:revision>7</cp:revision>
  <dcterms:created xsi:type="dcterms:W3CDTF">2006-08-16T00:00:00Z</dcterms:created>
  <dcterms:modified xsi:type="dcterms:W3CDTF">2024-12-06T04:29:37Z</dcterms:modified>
  <dc:identifier>DAGYVegbSeQ</dc:identifier>
</cp:coreProperties>
</file>